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0"/>
  </p:notesMasterIdLst>
  <p:sldIdLst>
    <p:sldId id="256" r:id="rId2"/>
    <p:sldId id="274" r:id="rId3"/>
    <p:sldId id="260" r:id="rId4"/>
    <p:sldId id="269" r:id="rId5"/>
    <p:sldId id="277" r:id="rId6"/>
    <p:sldId id="271" r:id="rId7"/>
    <p:sldId id="273" r:id="rId8"/>
    <p:sldId id="258" r:id="rId9"/>
    <p:sldId id="270" r:id="rId10"/>
    <p:sldId id="261" r:id="rId11"/>
    <p:sldId id="265" r:id="rId12"/>
    <p:sldId id="266" r:id="rId13"/>
    <p:sldId id="268" r:id="rId14"/>
    <p:sldId id="279" r:id="rId15"/>
    <p:sldId id="275" r:id="rId16"/>
    <p:sldId id="267" r:id="rId17"/>
    <p:sldId id="262" r:id="rId18"/>
    <p:sldId id="27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31" autoAdjust="0"/>
    <p:restoredTop sz="94660"/>
  </p:normalViewPr>
  <p:slideViewPr>
    <p:cSldViewPr snapToGrid="0">
      <p:cViewPr>
        <p:scale>
          <a:sx n="87" d="100"/>
          <a:sy n="87" d="100"/>
        </p:scale>
        <p:origin x="-115" y="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FEADC-34EA-4F27-B993-9E88F5C3CFB8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5F26D-9104-47EB-8EFC-71861DC0A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0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5F26D-9104-47EB-8EFC-71861DC0AD3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047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5F26D-9104-47EB-8EFC-71861DC0AD3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7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13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80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2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0730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43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58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47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26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8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6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9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5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45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3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8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2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8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86D7358-1D84-48D4-8F49-7BC625F331E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722F0F-30B2-40DB-8AB4-9F48529B6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134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childdevelop.com.ua/" TargetMode="External"/><Relationship Id="rId3" Type="http://schemas.openxmlformats.org/officeDocument/2006/relationships/hyperlink" Target="https://www.youtube.com/watch?v=MbFvVyacZOE" TargetMode="External"/><Relationship Id="rId7" Type="http://schemas.openxmlformats.org/officeDocument/2006/relationships/hyperlink" Target="https://learning.ua/#google_vignet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mon.gov.ua/ua/osvita/doshkilna-osvita/suchasne-doshkillyapid-krilami-zahistu/pedagogam-zakladiv-doshkilnoyi-osviti/lego-igrovi-onlajnvzayemodiyi-dlya-doshkilnyat" TargetMode="External"/><Relationship Id="rId5" Type="http://schemas.openxmlformats.org/officeDocument/2006/relationships/hyperlink" Target="http://abetka.ukrlife.org/" TargetMode="External"/><Relationship Id="rId10" Type="http://schemas.openxmlformats.org/officeDocument/2006/relationships/hyperlink" Target="https://dytyna.blog/multyky-knygy-kazky-shhodopomozhut-vidvolikty-ditej-pid-chas-perebuvannya-v-ukrytti/" TargetMode="External"/><Relationship Id="rId4" Type="http://schemas.openxmlformats.org/officeDocument/2006/relationships/hyperlink" Target="https://mon.gov.ua/storage/app/media/doshkilna/2022/04/01/Khrestomatiya.Moya.krayina-Ukrayina-RANOK.31.03.2022.pdf" TargetMode="External"/><Relationship Id="rId9" Type="http://schemas.openxmlformats.org/officeDocument/2006/relationships/hyperlink" Target="https://kazky.suspilne.media/list.ph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audiokazky.in.ua/" TargetMode="External"/><Relationship Id="rId13" Type="http://schemas.openxmlformats.org/officeDocument/2006/relationships/hyperlink" Target="https://onlyart.org.ua/children/kazky/?fbclid=IwAR2yXzQTyfuUTtCw7nnTTQYVAj2g4T42oRwfe6i8NactHTqRDh-8_tc1KK8" TargetMode="External"/><Relationship Id="rId3" Type="http://schemas.openxmlformats.org/officeDocument/2006/relationships/hyperlink" Target="https://www.youtube.com/watch?v=gx7XHXAL2_g" TargetMode="External"/><Relationship Id="rId7" Type="http://schemas.openxmlformats.org/officeDocument/2006/relationships/hyperlink" Target="https://mon.gov.ua/ua/news/poradi-vidzahisnika-ukrayini-mon-rozrobilo-informacijnij-komiks-dlya-ditej-u-voyennij-stan" TargetMode="External"/><Relationship Id="rId12" Type="http://schemas.openxmlformats.org/officeDocument/2006/relationships/hyperlink" Target="http://kazkar.info/" TargetMode="External"/><Relationship Id="rId2" Type="http://schemas.openxmlformats.org/officeDocument/2006/relationships/hyperlink" Target="https://mamabook.com.ua/bezkoshtovni-rozmalyovku-gigiena-1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V5JZWI8TrEY" TargetMode="External"/><Relationship Id="rId11" Type="http://schemas.openxmlformats.org/officeDocument/2006/relationships/hyperlink" Target="https://jmil.com.ua/2022-2" TargetMode="External"/><Relationship Id="rId5" Type="http://schemas.openxmlformats.org/officeDocument/2006/relationships/hyperlink" Target="https://vseosvita.ua/no-war" TargetMode="External"/><Relationship Id="rId15" Type="http://schemas.openxmlformats.org/officeDocument/2006/relationships/hyperlink" Target="https://vseosvita.ua/" TargetMode="External"/><Relationship Id="rId10" Type="http://schemas.openxmlformats.org/officeDocument/2006/relationships/hyperlink" Target="https://derevo-kazok.org/audio-tales/" TargetMode="External"/><Relationship Id="rId4" Type="http://schemas.openxmlformats.org/officeDocument/2006/relationships/hyperlink" Target="https://oll.tv/uk/kids_audio-tales" TargetMode="External"/><Relationship Id="rId9" Type="http://schemas.openxmlformats.org/officeDocument/2006/relationships/hyperlink" Target="https://dytyna.blog/igry-dlya-znyattyastresu-u-ditej/" TargetMode="External"/><Relationship Id="rId14" Type="http://schemas.openxmlformats.org/officeDocument/2006/relationships/hyperlink" Target="https://sonyashnik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ua/npa/pro-okremi-pitannya-diyalnosti-zakladiv-doshkilnoyi-osviti-u-20222023-navchalnomu-roci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4 счастливых дет за экраном компьютера Иллюстрация вектора - иллюстрации  насчитывающей молодо, дети: 9169557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9"/>
          <a:stretch/>
        </p:blipFill>
        <p:spPr bwMode="auto">
          <a:xfrm rot="21154242">
            <a:off x="350983" y="1625601"/>
            <a:ext cx="6410036" cy="5232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25164" y="5347855"/>
            <a:ext cx="3574472" cy="1309109"/>
          </a:xfrm>
        </p:spPr>
        <p:txBody>
          <a:bodyPr>
            <a:normAutofit/>
          </a:bodyPr>
          <a:lstStyle/>
          <a:p>
            <a:r>
              <a:rPr lang="uk-UA" sz="1800" b="1" i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uk-UA" sz="1800" b="1" i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sz="1800" b="1" i="1" dirty="0">
              <a:solidFill>
                <a:schemeClr val="bg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6473" y="212437"/>
            <a:ext cx="11542000" cy="1736436"/>
          </a:xfrm>
        </p:spPr>
        <p:txBody>
          <a:bodyPr>
            <a:normAutofit fontScale="92500" lnSpcReduction="20000"/>
            <a:scene3d>
              <a:camera prst="obliqueTopRight"/>
              <a:lightRig rig="threePt" dir="t"/>
            </a:scene3d>
          </a:bodyPr>
          <a:lstStyle/>
          <a:p>
            <a:r>
              <a:rPr lang="uk-UA" sz="4400" b="1" i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mpact" panose="020B0806030902050204" pitchFamily="34" charset="0"/>
                <a:ea typeface="MS PGothic" panose="020B0600070205080204" pitchFamily="34" charset="-128"/>
              </a:rPr>
              <a:t>Організація освітньої діяльності </a:t>
            </a:r>
            <a:r>
              <a:rPr lang="uk-UA" sz="44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mpact" panose="020B0806030902050204" pitchFamily="34" charset="0"/>
                <a:ea typeface="MS PGothic" panose="020B0600070205080204" pitchFamily="34" charset="-128"/>
              </a:rPr>
              <a:t>в ЗДО </a:t>
            </a:r>
            <a:r>
              <a:rPr lang="uk-UA" sz="4400" b="1" i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mpact" panose="020B0806030902050204" pitchFamily="34" charset="0"/>
                <a:ea typeface="MS PGothic" panose="020B0600070205080204" pitchFamily="34" charset="-128"/>
              </a:rPr>
              <a:t> за допомогою дистанційних  технологій  </a:t>
            </a:r>
            <a:r>
              <a:rPr lang="ru-RU" sz="4400" b="1" i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mpact" panose="020B0806030902050204" pitchFamily="34" charset="0"/>
                <a:ea typeface="MS PGothic" panose="020B0600070205080204" pitchFamily="34" charset="-128"/>
              </a:rPr>
              <a:t>в </a:t>
            </a:r>
            <a:r>
              <a:rPr lang="ru-RU" sz="4400" b="1" i="1" dirty="0" err="1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mpact" panose="020B0806030902050204" pitchFamily="34" charset="0"/>
                <a:ea typeface="MS PGothic" panose="020B0600070205080204" pitchFamily="34" charset="-128"/>
              </a:rPr>
              <a:t>умовах</a:t>
            </a:r>
            <a:r>
              <a:rPr lang="ru-RU" sz="44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mpact" panose="020B0806030902050204" pitchFamily="34" charset="0"/>
                <a:ea typeface="MS PGothic" panose="020B0600070205080204" pitchFamily="34" charset="-128"/>
              </a:rPr>
              <a:t> </a:t>
            </a:r>
            <a:r>
              <a:rPr lang="ru-RU" sz="4400" b="1" i="1" dirty="0" err="1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mpact" panose="020B0806030902050204" pitchFamily="34" charset="0"/>
                <a:ea typeface="MS PGothic" panose="020B0600070205080204" pitchFamily="34" charset="-128"/>
              </a:rPr>
              <a:t>воєнного</a:t>
            </a:r>
            <a:r>
              <a:rPr lang="ru-RU" sz="44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mpact" panose="020B0806030902050204" pitchFamily="34" charset="0"/>
                <a:ea typeface="MS PGothic" panose="020B0600070205080204" pitchFamily="34" charset="-128"/>
              </a:rPr>
              <a:t> стану </a:t>
            </a:r>
          </a:p>
        </p:txBody>
      </p:sp>
    </p:spTree>
    <p:extLst>
      <p:ext uri="{BB962C8B-B14F-4D97-AF65-F5344CB8AC3E}">
        <p14:creationId xmlns:p14="http://schemas.microsoft.com/office/powerpoint/2010/main" val="28138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797903" y="266637"/>
            <a:ext cx="3215710" cy="1052945"/>
          </a:xfrm>
          <a:prstGeom prst="flowChartPredefinedProcess">
            <a:avLst/>
          </a:prstGeom>
          <a:solidFill>
            <a:srgbClr val="FF99FF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Відео-конференції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28579" y="266637"/>
            <a:ext cx="3215709" cy="1153684"/>
          </a:xfrm>
          <a:prstGeom prst="rect">
            <a:avLst/>
          </a:prstGeom>
          <a:solidFill>
            <a:schemeClr val="tx1">
              <a:lumMod val="9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Надсилання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відео-роликів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темами занять </a:t>
            </a:r>
          </a:p>
          <a:p>
            <a:pPr algn="ctr"/>
            <a:endParaRPr lang="ru-RU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4953" y="1885313"/>
            <a:ext cx="3232223" cy="2286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Надсилання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розвиваючими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аудиоказками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піснями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поробками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вправами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endParaRPr lang="ru-RU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0301" y="5052089"/>
            <a:ext cx="3240156" cy="124604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конкурсів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марафонів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флешмобів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799810" y="1259464"/>
            <a:ext cx="6596743" cy="3007615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3667176" y="3186545"/>
            <a:ext cx="7656489" cy="131499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6969714" y="1395373"/>
            <a:ext cx="3344416" cy="321613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9153236" y="4828002"/>
            <a:ext cx="1967346" cy="974773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7" idx="3"/>
          </p:cNvCxnSpPr>
          <p:nvPr/>
        </p:nvCxnSpPr>
        <p:spPr>
          <a:xfrm flipH="1">
            <a:off x="4270457" y="4501543"/>
            <a:ext cx="7200982" cy="117357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452799" y="1961562"/>
            <a:ext cx="3980345" cy="27830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темами (фото-,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аудіо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фотозвітів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Онлайн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endParaRPr lang="ru-RU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54808" y="5433500"/>
            <a:ext cx="3512602" cy="1173879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Ютуб-каналів</a:t>
            </a:r>
            <a:endParaRPr lang="ru-RU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868"/>
          <a:stretch/>
        </p:blipFill>
        <p:spPr>
          <a:xfrm>
            <a:off x="8641922" y="420255"/>
            <a:ext cx="3454889" cy="42153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1236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4436" y="53340"/>
            <a:ext cx="1003069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Передусім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треба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заздалегідь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підготувати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всі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матеріали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до </a:t>
            </a:r>
            <a:r>
              <a:rPr lang="ru-RU" sz="1600" b="1" i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sz="16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Бажано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щоб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декілька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речей (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предмети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іграшки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книжка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тощо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) уже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були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в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полі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зору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дітей</a:t>
            </a:r>
            <a:r>
              <a:rPr lang="ru-RU" sz="16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i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Починається</a:t>
            </a:r>
            <a:r>
              <a:rPr lang="ru-RU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етап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первинного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сприйняття</a:t>
            </a:r>
            <a:r>
              <a:rPr lang="ru-RU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Інформація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дитиною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(і батьками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теж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)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свідомо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або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підсвідомо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нібито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запозичується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/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зчитується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інформаційного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поля </a:t>
            </a:r>
            <a:r>
              <a:rPr lang="ru-RU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- </a:t>
            </a:r>
            <a:r>
              <a:rPr lang="ru-RU" b="1" i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місця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де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знаходиться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вихователь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. Тому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бажано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використовувати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задньому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плані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функцію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«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розмитий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фон» (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цей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етап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до 2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хвилин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–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декодування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інформації</a:t>
            </a:r>
            <a:r>
              <a:rPr lang="ru-RU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Н</a:t>
            </a:r>
            <a:r>
              <a:rPr lang="ru-RU" b="1" i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аступний</a:t>
            </a:r>
            <a:r>
              <a:rPr lang="ru-RU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етап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–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сприйняття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педагога</a:t>
            </a:r>
            <a:r>
              <a:rPr lang="ru-RU" b="1" i="1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–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вступний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монолог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дорослого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(до 2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хв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.)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задає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стиль і характер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спілкування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сприяє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утворенню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необхідної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атмосфери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готує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освітню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ситуацію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і вводить до </a:t>
            </a:r>
            <a:r>
              <a:rPr lang="ru-RU" b="1" i="1" dirty="0" err="1" smtClean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неї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дітей</a:t>
            </a:r>
            <a:r>
              <a:rPr lang="ru-RU" b="1" i="1" dirty="0" smtClean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i="1" dirty="0" err="1" smtClean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Бажано</a:t>
            </a:r>
            <a:r>
              <a:rPr lang="ru-RU" b="1" i="1" dirty="0" smtClean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активно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підключати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ще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одного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учасника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освітнього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процесу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 – </a:t>
            </a:r>
            <a:r>
              <a:rPr lang="ru-RU" b="1" i="1" dirty="0" err="1" smtClean="0">
                <a:solidFill>
                  <a:schemeClr val="bg1"/>
                </a:solidFill>
                <a:latin typeface="Arial Black" panose="020B0A04020102020204" pitchFamily="34" charset="0"/>
                <a:cs typeface="Microsoft Tai Le" panose="020B0502040204020203" pitchFamily="34" charset="0"/>
              </a:rPr>
              <a:t>батьків.</a:t>
            </a:r>
            <a:r>
              <a:rPr lang="ru-RU" b="1" i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На</a:t>
            </a:r>
            <a:r>
              <a:rPr lang="ru-RU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цьому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етапі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маємо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забезпечити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розуміння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дітьми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змісту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їх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діяльності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тобто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того,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чого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вони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можуть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досягти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чого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від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них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очікує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вихователь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(до 3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.) –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етап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сприйняття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умов</a:t>
            </a:r>
            <a:r>
              <a:rPr lang="ru-RU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8" r="55273" b="7176"/>
          <a:stretch/>
        </p:blipFill>
        <p:spPr>
          <a:xfrm>
            <a:off x="89017" y="798958"/>
            <a:ext cx="2318745" cy="2858644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-692726" y="3962102"/>
            <a:ext cx="125706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Переходячи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до практичного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етапу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вихователь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презентує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 тему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(до 7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).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Цей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етап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уможливлює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стимулювання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проявів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почуття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спільності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інтересів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дитини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та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дорослих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колективного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входження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в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процес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навчальної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діяльності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(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утворення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«поля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радості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»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від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взаємодії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).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Якщо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відчуваєте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що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діти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стомилися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або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увага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розпорошується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запропонуйте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потанцювати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перед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монітором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.. Для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дитини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участь у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пісні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або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танці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–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це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простий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спосіб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задіяти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екран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тому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що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він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може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наслідувати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лідера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. Правила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цієї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взаємодії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зрозумілі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та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вже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добре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переведені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в онлайн-формат на </a:t>
            </a:r>
            <a:r>
              <a:rPr lang="en-US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YouTube-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каналі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Спробуйте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співати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під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час перерви,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або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використовувати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пісні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перервами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щоб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знову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привернути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увагу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дітей</a:t>
            </a:r>
            <a:r>
              <a:rPr lang="ru-RU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0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68291" y="1052945"/>
            <a:ext cx="5467927" cy="2862322"/>
          </a:xfrm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Яке </a:t>
            </a:r>
            <a:r>
              <a:rPr lang="ru-RU" sz="29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завдання</a:t>
            </a:r>
            <a:r>
              <a:rPr lang="ru-RU" sz="2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 для тебе </a:t>
            </a:r>
            <a:r>
              <a:rPr lang="ru-RU" sz="29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виявилося</a:t>
            </a:r>
            <a:r>
              <a:rPr lang="ru-RU" sz="2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9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важким</a:t>
            </a:r>
            <a:r>
              <a:rPr lang="ru-RU" sz="2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? А яке легким?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Чого</a:t>
            </a:r>
            <a:r>
              <a:rPr lang="ru-RU" sz="2900" dirty="0">
                <a:solidFill>
                  <a:srgbClr val="FF0000"/>
                </a:solidFill>
                <a:latin typeface="Arial Black" panose="020B0A04020102020204" pitchFamily="34" charset="0"/>
              </a:rPr>
              <a:t> нового </a:t>
            </a:r>
            <a:r>
              <a:rPr lang="ru-RU" sz="2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ти</a:t>
            </a:r>
            <a:r>
              <a:rPr lang="ru-RU" sz="29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навчився</a:t>
            </a:r>
            <a:r>
              <a:rPr lang="ru-RU" sz="2900" dirty="0">
                <a:solidFill>
                  <a:srgbClr val="FF0000"/>
                </a:solidFill>
                <a:latin typeface="Arial Black" panose="020B0A04020102020204" pitchFamily="34" charset="0"/>
              </a:rPr>
              <a:t>? </a:t>
            </a:r>
            <a:r>
              <a:rPr lang="ru-RU" sz="2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Що</a:t>
            </a:r>
            <a:r>
              <a:rPr lang="ru-RU" sz="2900" dirty="0">
                <a:solidFill>
                  <a:srgbClr val="FF0000"/>
                </a:solidFill>
                <a:latin typeface="Arial Black" panose="020B0A04020102020204" pitchFamily="34" charset="0"/>
              </a:rPr>
              <a:t> тебе </a:t>
            </a:r>
            <a:r>
              <a:rPr lang="ru-RU" sz="2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здивувало</a:t>
            </a:r>
            <a:r>
              <a:rPr lang="ru-RU" sz="2900" dirty="0">
                <a:solidFill>
                  <a:srgbClr val="FF0000"/>
                </a:solidFill>
                <a:latin typeface="Arial Black" panose="020B0A04020102020204" pitchFamily="34" charset="0"/>
              </a:rPr>
              <a:t>?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 err="1" smtClean="0">
                <a:solidFill>
                  <a:schemeClr val="accent2"/>
                </a:solidFill>
                <a:latin typeface="Arial Black" panose="020B0A04020102020204" pitchFamily="34" charset="0"/>
              </a:rPr>
              <a:t>Пригадай</a:t>
            </a:r>
            <a:r>
              <a:rPr lang="ru-RU" sz="2900" dirty="0">
                <a:solidFill>
                  <a:schemeClr val="accent2"/>
                </a:solidFill>
                <a:latin typeface="Arial Black" panose="020B0A04020102020204" pitchFamily="34" charset="0"/>
              </a:rPr>
              <a:t>, </a:t>
            </a:r>
            <a:r>
              <a:rPr lang="ru-RU" sz="2900" dirty="0" err="1">
                <a:solidFill>
                  <a:schemeClr val="accent2"/>
                </a:solidFill>
                <a:latin typeface="Arial Black" panose="020B0A04020102020204" pitchFamily="34" charset="0"/>
              </a:rPr>
              <a:t>хто</a:t>
            </a:r>
            <a:r>
              <a:rPr lang="ru-RU" sz="2900" dirty="0">
                <a:solidFill>
                  <a:schemeClr val="accent2"/>
                </a:solidFill>
                <a:latin typeface="Arial Black" panose="020B0A04020102020204" pitchFamily="34" charset="0"/>
              </a:rPr>
              <a:t> кому </a:t>
            </a:r>
            <a:r>
              <a:rPr lang="ru-RU" sz="2900" dirty="0" err="1">
                <a:solidFill>
                  <a:schemeClr val="accent2"/>
                </a:solidFill>
                <a:latin typeface="Arial Black" panose="020B0A04020102020204" pitchFamily="34" charset="0"/>
              </a:rPr>
              <a:t>допоміг</a:t>
            </a:r>
            <a:r>
              <a:rPr lang="ru-RU" sz="2900" dirty="0">
                <a:solidFill>
                  <a:schemeClr val="accent2"/>
                </a:solidFill>
                <a:latin typeface="Arial Black" panose="020B0A04020102020204" pitchFamily="34" charset="0"/>
              </a:rPr>
              <a:t> на </a:t>
            </a:r>
            <a:r>
              <a:rPr lang="ru-RU" sz="2900" dirty="0" err="1">
                <a:solidFill>
                  <a:schemeClr val="accent2"/>
                </a:solidFill>
                <a:latin typeface="Arial Black" panose="020B0A04020102020204" pitchFamily="34" charset="0"/>
              </a:rPr>
              <a:t>занятті</a:t>
            </a:r>
            <a:r>
              <a:rPr lang="ru-RU" sz="2900" dirty="0">
                <a:solidFill>
                  <a:schemeClr val="accent2"/>
                </a:solidFill>
                <a:latin typeface="Arial Black" panose="020B0A04020102020204" pitchFamily="34" charset="0"/>
              </a:rPr>
              <a:t>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900" dirty="0" err="1">
                <a:solidFill>
                  <a:srgbClr val="FFFF00"/>
                </a:solidFill>
                <a:latin typeface="Arial Black" panose="020B0A04020102020204" pitchFamily="34" charset="0"/>
              </a:rPr>
              <a:t>Що</a:t>
            </a:r>
            <a:r>
              <a:rPr lang="ru-RU" sz="29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2900" dirty="0" err="1">
                <a:solidFill>
                  <a:srgbClr val="FFFF00"/>
                </a:solidFill>
                <a:latin typeface="Arial Black" panose="020B0A04020102020204" pitchFamily="34" charset="0"/>
              </a:rPr>
              <a:t>запам’яталося</a:t>
            </a:r>
            <a:r>
              <a:rPr lang="ru-RU" sz="29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2900" dirty="0" err="1">
                <a:solidFill>
                  <a:srgbClr val="FFFF00"/>
                </a:solidFill>
                <a:latin typeface="Arial Black" panose="020B0A04020102020204" pitchFamily="34" charset="0"/>
              </a:rPr>
              <a:t>найбільше</a:t>
            </a:r>
            <a:r>
              <a:rPr lang="ru-RU" sz="2900" dirty="0">
                <a:solidFill>
                  <a:srgbClr val="FFFF00"/>
                </a:solidFill>
                <a:latin typeface="Arial Black" panose="020B0A04020102020204" pitchFamily="34" charset="0"/>
              </a:rPr>
              <a:t>? </a:t>
            </a:r>
            <a:r>
              <a:rPr lang="ru-RU" sz="2900" dirty="0" err="1">
                <a:solidFill>
                  <a:srgbClr val="FFFF00"/>
                </a:solidFill>
                <a:latin typeface="Arial Black" panose="020B0A04020102020204" pitchFamily="34" charset="0"/>
              </a:rPr>
              <a:t>Чого</a:t>
            </a:r>
            <a:r>
              <a:rPr lang="ru-RU" sz="2900" dirty="0">
                <a:solidFill>
                  <a:srgbClr val="FFFF00"/>
                </a:solidFill>
                <a:latin typeface="Arial Black" panose="020B0A04020102020204" pitchFamily="34" charset="0"/>
              </a:rPr>
              <a:t> на </a:t>
            </a:r>
            <a:r>
              <a:rPr lang="ru-RU" sz="2900" dirty="0" err="1">
                <a:solidFill>
                  <a:srgbClr val="FFFF00"/>
                </a:solidFill>
                <a:latin typeface="Arial Black" panose="020B0A04020102020204" pitchFamily="34" charset="0"/>
              </a:rPr>
              <a:t>занятті</a:t>
            </a:r>
            <a:r>
              <a:rPr lang="ru-RU" sz="29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2900" dirty="0" err="1">
                <a:solidFill>
                  <a:srgbClr val="FFFF00"/>
                </a:solidFill>
                <a:latin typeface="Arial Black" panose="020B0A04020102020204" pitchFamily="34" charset="0"/>
              </a:rPr>
              <a:t>тобі</a:t>
            </a:r>
            <a:r>
              <a:rPr lang="ru-RU" sz="2900" dirty="0">
                <a:solidFill>
                  <a:srgbClr val="FFFF00"/>
                </a:solidFill>
                <a:latin typeface="Arial Black" panose="020B0A04020102020204" pitchFamily="34" charset="0"/>
              </a:rPr>
              <a:t> не </a:t>
            </a:r>
            <a:r>
              <a:rPr lang="ru-RU" sz="2900" dirty="0" err="1">
                <a:solidFill>
                  <a:srgbClr val="FFFF00"/>
                </a:solidFill>
                <a:latin typeface="Arial Black" panose="020B0A04020102020204" pitchFamily="34" charset="0"/>
              </a:rPr>
              <a:t>хотілося</a:t>
            </a:r>
            <a:r>
              <a:rPr lang="ru-RU" sz="29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2900" dirty="0" err="1">
                <a:solidFill>
                  <a:srgbClr val="FFFF00"/>
                </a:solidFill>
                <a:latin typeface="Arial Black" panose="020B0A04020102020204" pitchFamily="34" charset="0"/>
              </a:rPr>
              <a:t>робити</a:t>
            </a:r>
            <a:r>
              <a:rPr lang="ru-RU" sz="2900" dirty="0">
                <a:solidFill>
                  <a:srgbClr val="FFFF00"/>
                </a:solidFill>
                <a:latin typeface="Arial Black" panose="020B0A04020102020204" pitchFamily="34" charset="0"/>
              </a:rPr>
              <a:t>? </a:t>
            </a:r>
            <a:r>
              <a:rPr lang="ru-RU" sz="2900" dirty="0" err="1">
                <a:solidFill>
                  <a:srgbClr val="FFFF00"/>
                </a:solidFill>
                <a:latin typeface="Arial Black" panose="020B0A04020102020204" pitchFamily="34" charset="0"/>
              </a:rPr>
              <a:t>Чому</a:t>
            </a:r>
            <a:r>
              <a:rPr lang="ru-RU" sz="2900" dirty="0">
                <a:solidFill>
                  <a:srgbClr val="FFFF00"/>
                </a:solidFill>
                <a:latin typeface="Arial Black" panose="020B0A04020102020204" pitchFamily="34" charset="0"/>
              </a:rPr>
              <a:t>?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 smtClean="0">
                <a:solidFill>
                  <a:srgbClr val="FF99FF"/>
                </a:solidFill>
                <a:latin typeface="Arial Black" panose="020B0A04020102020204" pitchFamily="34" charset="0"/>
              </a:rPr>
              <a:t>Перед </a:t>
            </a:r>
            <a:r>
              <a:rPr lang="ru-RU" sz="2900" dirty="0">
                <a:solidFill>
                  <a:srgbClr val="FF99FF"/>
                </a:solidFill>
                <a:latin typeface="Arial Black" panose="020B0A04020102020204" pitchFamily="34" charset="0"/>
              </a:rPr>
              <a:t>ким </a:t>
            </a:r>
            <a:r>
              <a:rPr lang="ru-RU" sz="2900" dirty="0" err="1">
                <a:solidFill>
                  <a:srgbClr val="FF99FF"/>
                </a:solidFill>
                <a:latin typeface="Arial Black" panose="020B0A04020102020204" pitchFamily="34" charset="0"/>
              </a:rPr>
              <a:t>ти</a:t>
            </a:r>
            <a:r>
              <a:rPr lang="ru-RU" sz="2900" dirty="0">
                <a:solidFill>
                  <a:srgbClr val="FF99FF"/>
                </a:solidFill>
                <a:latin typeface="Arial Black" panose="020B0A04020102020204" pitchFamily="34" charset="0"/>
              </a:rPr>
              <a:t> </a:t>
            </a:r>
            <a:r>
              <a:rPr lang="ru-RU" sz="2900" dirty="0" err="1">
                <a:solidFill>
                  <a:srgbClr val="FF99FF"/>
                </a:solidFill>
                <a:latin typeface="Arial Black" panose="020B0A04020102020204" pitchFamily="34" charset="0"/>
              </a:rPr>
              <a:t>хотів</a:t>
            </a:r>
            <a:r>
              <a:rPr lang="ru-RU" sz="2900" dirty="0">
                <a:solidFill>
                  <a:srgbClr val="FF99FF"/>
                </a:solidFill>
                <a:latin typeface="Arial Black" panose="020B0A04020102020204" pitchFamily="34" charset="0"/>
              </a:rPr>
              <a:t> би </a:t>
            </a:r>
            <a:r>
              <a:rPr lang="ru-RU" sz="2900" dirty="0" err="1">
                <a:solidFill>
                  <a:srgbClr val="FF99FF"/>
                </a:solidFill>
                <a:latin typeface="Arial Black" panose="020B0A04020102020204" pitchFamily="34" charset="0"/>
              </a:rPr>
              <a:t>похвалитися</a:t>
            </a:r>
            <a:r>
              <a:rPr lang="ru-RU" sz="2900" dirty="0">
                <a:solidFill>
                  <a:srgbClr val="FF99FF"/>
                </a:solidFill>
                <a:latin typeface="Arial Black" panose="020B0A04020102020204" pitchFamily="34" charset="0"/>
              </a:rPr>
              <a:t> </a:t>
            </a:r>
            <a:r>
              <a:rPr lang="ru-RU" sz="2900" dirty="0" err="1" smtClean="0">
                <a:solidFill>
                  <a:srgbClr val="FF99FF"/>
                </a:solidFill>
                <a:latin typeface="Arial Black" panose="020B0A04020102020204" pitchFamily="34" charset="0"/>
              </a:rPr>
              <a:t>успіхами</a:t>
            </a:r>
            <a:r>
              <a:rPr lang="ru-RU" sz="2900" dirty="0" smtClean="0">
                <a:solidFill>
                  <a:srgbClr val="FF99FF"/>
                </a:solidFill>
                <a:latin typeface="Arial Black" panose="020B0A04020102020204" pitchFamily="34" charset="0"/>
              </a:rPr>
              <a:t>?</a:t>
            </a:r>
            <a:endParaRPr lang="ru-RU" sz="2900" dirty="0">
              <a:solidFill>
                <a:srgbClr val="FF99FF"/>
              </a:solidFill>
              <a:latin typeface="Arial Black" panose="020B0A04020102020204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2582" y="1052945"/>
            <a:ext cx="5246254" cy="280076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err="1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Чи</a:t>
            </a:r>
            <a:r>
              <a:rPr lang="ru-RU" sz="1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вийшло</a:t>
            </a:r>
            <a:r>
              <a:rPr lang="ru-RU" sz="1600" dirty="0">
                <a:solidFill>
                  <a:schemeClr val="bg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в тебе те, </a:t>
            </a:r>
            <a:r>
              <a:rPr lang="ru-RU" sz="16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що</a:t>
            </a:r>
            <a:r>
              <a:rPr lang="ru-RU" sz="1600" dirty="0">
                <a:solidFill>
                  <a:schemeClr val="bg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ти</a:t>
            </a:r>
            <a:r>
              <a:rPr lang="ru-RU" sz="1600" dirty="0">
                <a:solidFill>
                  <a:schemeClr val="bg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задумав</a:t>
            </a:r>
            <a:r>
              <a:rPr lang="ru-RU" sz="1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 smtClean="0">
              <a:ln w="0"/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err="1" smtClean="0">
                <a:solidFill>
                  <a:schemeClr val="accent1"/>
                </a:solidFill>
                <a:latin typeface="Arial Black" panose="020B0A04020102020204" pitchFamily="34" charset="0"/>
              </a:rPr>
              <a:t>Які</a:t>
            </a:r>
            <a:r>
              <a:rPr lang="ru-RU" sz="16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нові</a:t>
            </a:r>
            <a:r>
              <a:rPr lang="ru-RU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 слова </a:t>
            </a:r>
            <a:r>
              <a:rPr lang="ru-RU" sz="1600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ти</a:t>
            </a:r>
            <a:r>
              <a:rPr lang="ru-RU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 smtClean="0">
                <a:solidFill>
                  <a:schemeClr val="accent1"/>
                </a:solidFill>
                <a:latin typeface="Arial Black" panose="020B0A04020102020204" pitchFamily="34" charset="0"/>
              </a:rPr>
              <a:t>запам’ятав?Яке</a:t>
            </a:r>
            <a:r>
              <a:rPr lang="ru-RU" sz="16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слово тебе </a:t>
            </a:r>
            <a:r>
              <a:rPr lang="ru-RU" sz="1600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зацікавило</a:t>
            </a:r>
            <a:r>
              <a:rPr lang="ru-RU" sz="1600" dirty="0">
                <a:solidFill>
                  <a:schemeClr val="accent1"/>
                </a:solidFill>
                <a:latin typeface="Arial Black" panose="020B0A04020102020204" pitchFamily="34" charset="0"/>
              </a:rPr>
              <a:t>? </a:t>
            </a:r>
            <a:endParaRPr lang="ru-RU" sz="1600" dirty="0" smtClean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 smtClean="0">
              <a:solidFill>
                <a:srgbClr val="FF99FF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err="1" smtClean="0">
                <a:solidFill>
                  <a:srgbClr val="FF99FF"/>
                </a:solidFill>
                <a:latin typeface="Arial Black" panose="020B0A04020102020204" pitchFamily="34" charset="0"/>
              </a:rPr>
              <a:t>Що</a:t>
            </a:r>
            <a:r>
              <a:rPr lang="ru-RU" sz="1600" dirty="0" smtClean="0">
                <a:solidFill>
                  <a:srgbClr val="FF99FF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99FF"/>
                </a:solidFill>
                <a:latin typeface="Arial Black" panose="020B0A04020102020204" pitchFamily="34" charset="0"/>
              </a:rPr>
              <a:t>хотів</a:t>
            </a:r>
            <a:r>
              <a:rPr lang="ru-RU" sz="1600" dirty="0">
                <a:solidFill>
                  <a:srgbClr val="FF99FF"/>
                </a:solidFill>
                <a:latin typeface="Arial Black" panose="020B0A04020102020204" pitchFamily="34" charset="0"/>
              </a:rPr>
              <a:t> би </a:t>
            </a:r>
            <a:r>
              <a:rPr lang="ru-RU" sz="1600" dirty="0" err="1">
                <a:solidFill>
                  <a:srgbClr val="FF99FF"/>
                </a:solidFill>
                <a:latin typeface="Arial Black" panose="020B0A04020102020204" pitchFamily="34" charset="0"/>
              </a:rPr>
              <a:t>повторити</a:t>
            </a:r>
            <a:r>
              <a:rPr lang="ru-RU" sz="1600" dirty="0">
                <a:solidFill>
                  <a:srgbClr val="FF99FF"/>
                </a:solidFill>
                <a:latin typeface="Arial Black" panose="020B0A04020102020204" pitchFamily="34" charset="0"/>
              </a:rPr>
              <a:t>? </a:t>
            </a:r>
            <a:endParaRPr lang="ru-RU" sz="1600" dirty="0" smtClean="0">
              <a:solidFill>
                <a:srgbClr val="FF99FF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Які</a:t>
            </a:r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нові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ігри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тобі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сподобалися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? </a:t>
            </a:r>
            <a:r>
              <a:rPr lang="ru-RU" sz="1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Що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тобі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не </a:t>
            </a:r>
            <a:r>
              <a:rPr lang="ru-RU" sz="1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вдалося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на </a:t>
            </a:r>
            <a:r>
              <a:rPr lang="ru-RU" sz="1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занятті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? </a:t>
            </a:r>
            <a:endParaRPr lang="ru-RU" sz="1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Чим </a:t>
            </a:r>
            <a:r>
              <a:rPr lang="ru-RU" sz="1600" dirty="0" err="1">
                <a:solidFill>
                  <a:srgbClr val="FFFF00"/>
                </a:solidFill>
                <a:latin typeface="Arial Black" panose="020B0A04020102020204" pitchFamily="34" charset="0"/>
              </a:rPr>
              <a:t>саме</a:t>
            </a:r>
            <a:r>
              <a:rPr lang="ru-RU" sz="16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FF00"/>
                </a:solidFill>
                <a:latin typeface="Arial Black" panose="020B0A04020102020204" pitchFamily="34" charset="0"/>
              </a:rPr>
              <a:t>ти</a:t>
            </a:r>
            <a:r>
              <a:rPr lang="ru-RU" sz="16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FF00"/>
                </a:solidFill>
                <a:latin typeface="Arial Black" panose="020B0A04020102020204" pitchFamily="34" charset="0"/>
              </a:rPr>
              <a:t>пишаєшся</a:t>
            </a:r>
            <a:r>
              <a:rPr lang="ru-RU" sz="16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FF00"/>
                </a:solidFill>
                <a:latin typeface="Arial Black" panose="020B0A04020102020204" pitchFamily="34" charset="0"/>
              </a:rPr>
              <a:t>після</a:t>
            </a:r>
            <a:r>
              <a:rPr lang="ru-RU" sz="16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>
                <a:solidFill>
                  <a:srgbClr val="FFFF00"/>
                </a:solidFill>
                <a:latin typeface="Arial Black" panose="020B0A04020102020204" pitchFamily="34" charset="0"/>
              </a:rPr>
              <a:t>заняття</a:t>
            </a:r>
            <a:r>
              <a:rPr lang="ru-RU" sz="1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?</a:t>
            </a:r>
            <a:endParaRPr lang="ru-RU" sz="16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092" y="4276436"/>
            <a:ext cx="114900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>
                <a:solidFill>
                  <a:srgbClr val="C00000"/>
                </a:solidFill>
                <a:latin typeface="Arial Black" panose="020B0A04020102020204" pitchFamily="34" charset="0"/>
              </a:rPr>
              <a:t>Як </a:t>
            </a:r>
            <a:r>
              <a:rPr lang="ru-RU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закінчити</a:t>
            </a:r>
            <a:r>
              <a:rPr lang="ru-RU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Зустріч</a:t>
            </a:r>
            <a:r>
              <a:rPr lang="ru-RU" i="1" dirty="0">
                <a:solidFill>
                  <a:srgbClr val="C00000"/>
                </a:solidFill>
                <a:latin typeface="Arial Black" panose="020B0A04020102020204" pitchFamily="34" charset="0"/>
              </a:rPr>
              <a:t>? </a:t>
            </a:r>
          </a:p>
          <a:p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Запропонуйте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дітям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вгадати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що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буде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наступного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разу – будете знати,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що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вони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очікують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Попросіть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допомогти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вам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приготуватися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до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наступного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разу –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щось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намалювати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скласти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розповідь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зібрати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із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конструктора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поробку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тощо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. Не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забувайте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хвалити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кожну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дитину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окремо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подаруйте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згадку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якусь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цікаву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чи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смішну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картинку до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наступної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це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можна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буде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зробити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ритуалом – «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подарунок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згадку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про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Зустріч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»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тощо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Отже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щоразу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структура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заздалегідь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підготовленої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може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бути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іншою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усе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залежить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від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майстерності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вихователя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може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змінюватись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залежно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від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ситуації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спілкування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sz="1600" b="1" i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дітьми</a:t>
            </a:r>
            <a:r>
              <a:rPr lang="ru-RU" sz="16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endParaRPr lang="ru-RU" sz="1600" b="1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092" y="92594"/>
            <a:ext cx="106957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>
                <a:solidFill>
                  <a:srgbClr val="C00000"/>
                </a:solidFill>
                <a:latin typeface="Arial Black" panose="020B0A04020102020204" pitchFamily="34" charset="0"/>
              </a:rPr>
              <a:t>П</a:t>
            </a:r>
            <a:r>
              <a:rPr lang="uk-UA" i="1" dirty="0">
                <a:solidFill>
                  <a:srgbClr val="C00000"/>
                </a:solidFill>
                <a:latin typeface="Arial Black" panose="020B0A04020102020204" pitchFamily="34" charset="0"/>
              </a:rPr>
              <a:t>і</a:t>
            </a:r>
            <a:r>
              <a:rPr lang="ru-RU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дбиття</a:t>
            </a:r>
            <a:r>
              <a:rPr lang="ru-RU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підсумків</a:t>
            </a:r>
            <a:r>
              <a:rPr lang="ru-RU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i="1" dirty="0">
                <a:solidFill>
                  <a:srgbClr val="C00000"/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ru-RU" sz="1600" b="1" i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Можна</a:t>
            </a:r>
            <a:r>
              <a:rPr lang="ru-RU" sz="16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скористатись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наведеним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далі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переліком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запитань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, але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їх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не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може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бути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більше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ніж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3-4 до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фіналу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sz="1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 (до 3 </a:t>
            </a:r>
            <a:r>
              <a:rPr lang="ru-RU" sz="1600" b="1" i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sz="16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):</a:t>
            </a:r>
            <a:endParaRPr lang="ru-RU" sz="1600" b="1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5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237673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uk-UA" sz="48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Поради педагогам</a:t>
            </a:r>
            <a:endParaRPr lang="ru-RU" sz="4800" b="1" i="1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799" y="1237673"/>
            <a:ext cx="11767127" cy="535531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Якщо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зустрічі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проводити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щодня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з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різними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групами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дітей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, то не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більше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ніж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2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зустрічі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. 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Логічно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щотижня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організовувати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всю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групу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, так званий «великий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збір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» на 15-20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хвилин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щоб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діти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побачили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один одного, батьки могли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теж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поспілкуватися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. </a:t>
            </a:r>
            <a:endParaRPr lang="ru-RU" b="1" i="1" dirty="0" smtClean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Усі</a:t>
            </a:r>
            <a:r>
              <a:rPr lang="ru-RU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інші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віртуальні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проводяться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в маленьких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групах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по 3-6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дітей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щоб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пристосуватися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та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забезпечити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всім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дітям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можливість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говорити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endParaRPr lang="ru-RU" b="1" i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Участь 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в таких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зустрічах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–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добровільна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.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Це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обов’язкова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умова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, не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намагайтеся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відразу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залучити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всіх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. Є батьки,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яким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теж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важко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опанувати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нові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технології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зв’язку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, для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цього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потрібен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час і ваше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розуміння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.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Запропонуйте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щоб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вони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обрали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зручну</a:t>
            </a:r>
            <a:r>
              <a:rPr lang="ru-RU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для них форму </a:t>
            </a:r>
            <a:r>
              <a:rPr lang="ru-RU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зв’язку</a:t>
            </a:r>
            <a:endParaRPr lang="ru-RU" b="1" i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Є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сенс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дотримуватись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тематичного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(один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тиждень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одна тема).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Ключовим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принципом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мобільність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ресурс «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рятувальних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музичні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інструменти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іграшки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поробки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пісеньки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«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рукою». </a:t>
            </a:r>
            <a:endParaRPr lang="ru-RU" i="1" dirty="0" smtClean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Попросіть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сім’ї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надіслати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фотографії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або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відео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про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дитячі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ігри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(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обов’язково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узгодьте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межі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допустимого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використання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фото й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відео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, майте на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це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письмовий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дозвіл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батьків</a:t>
            </a:r>
            <a:r>
              <a:rPr lang="ru-RU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ru-RU" i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Далі</a:t>
            </a:r>
            <a:r>
              <a:rPr lang="ru-RU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під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час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віртуальної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зустрічі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педагог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покаже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фото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або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відеоролики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щоб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діти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знову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могли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бачити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себе і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своїх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друзів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Потім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діти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обговорюють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і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порівнюють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свою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гру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Це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буде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стимулювати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розгортання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сюжетів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удома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та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залучення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до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гри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старших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братів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і сестер </a:t>
            </a:r>
            <a:r>
              <a:rPr lang="ru-RU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або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i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батьків</a:t>
            </a:r>
            <a:r>
              <a:rPr lang="ru-RU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.</a:t>
            </a:r>
            <a:endParaRPr lang="ru-RU" i="1" dirty="0">
              <a:solidFill>
                <a:schemeClr val="bg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i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3890" y="0"/>
            <a:ext cx="12118109" cy="868219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b="1" i="1" dirty="0">
                <a:solidFill>
                  <a:srgbClr val="FFFF00"/>
                </a:solidFill>
                <a:latin typeface="Impact" panose="020B0806030902050204" pitchFamily="34" charset="0"/>
              </a:rPr>
              <a:t> Поради педагогам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79111" y="989814"/>
            <a:ext cx="7597908" cy="5504302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віртуальних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зустрічей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дати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батькам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інструменти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допоможуть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їм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вдома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самостійно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організувати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займатися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дитиною.важливо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ігрової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зберігалися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вільна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самостійна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ініційована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дитиною</a:t>
            </a:r>
            <a:r>
              <a:rPr lang="ru-RU" i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Arial Black" panose="020B0A04020102020204" pitchFamily="34" charset="0"/>
              </a:rPr>
              <a:t>Батькам </a:t>
            </a:r>
            <a:r>
              <a:rPr lang="ru-RU" i="1" dirty="0" err="1">
                <a:latin typeface="Arial Black" panose="020B0A04020102020204" pitchFamily="34" charset="0"/>
              </a:rPr>
              <a:t>можна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запропонувати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створити</a:t>
            </a:r>
            <a:r>
              <a:rPr lang="ru-RU" i="1" dirty="0">
                <a:latin typeface="Arial Black" panose="020B0A04020102020204" pitchFamily="34" charset="0"/>
              </a:rPr>
              <a:t> «</a:t>
            </a:r>
            <a:r>
              <a:rPr lang="ru-RU" i="1" dirty="0" err="1">
                <a:latin typeface="Arial Black" panose="020B0A04020102020204" pitchFamily="34" charset="0"/>
              </a:rPr>
              <a:t>Кошик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скарбів</a:t>
            </a:r>
            <a:r>
              <a:rPr lang="ru-RU" i="1" dirty="0">
                <a:latin typeface="Arial Black" panose="020B0A04020102020204" pitchFamily="34" charset="0"/>
              </a:rPr>
              <a:t>», </a:t>
            </a:r>
            <a:r>
              <a:rPr lang="ru-RU" i="1" dirty="0" err="1">
                <a:latin typeface="Arial Black" panose="020B0A04020102020204" pitchFamily="34" charset="0"/>
              </a:rPr>
              <a:t>який</a:t>
            </a:r>
            <a:r>
              <a:rPr lang="ru-RU" i="1" dirty="0">
                <a:latin typeface="Arial Black" panose="020B0A04020102020204" pitchFamily="34" charset="0"/>
              </a:rPr>
              <a:t> буде </a:t>
            </a:r>
            <a:r>
              <a:rPr lang="ru-RU" i="1" dirty="0" err="1">
                <a:latin typeface="Arial Black" panose="020B0A04020102020204" pitchFamily="34" charset="0"/>
              </a:rPr>
              <a:t>цікавим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дітям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від</a:t>
            </a:r>
            <a:r>
              <a:rPr lang="ru-RU" i="1" dirty="0">
                <a:latin typeface="Arial Black" panose="020B0A04020102020204" pitchFamily="34" charset="0"/>
              </a:rPr>
              <a:t> року і до </a:t>
            </a:r>
            <a:r>
              <a:rPr lang="ru-RU" i="1" dirty="0" err="1">
                <a:latin typeface="Arial Black" panose="020B0A04020102020204" pitchFamily="34" charset="0"/>
              </a:rPr>
              <a:t>кінця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дошкільного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віку</a:t>
            </a:r>
            <a:r>
              <a:rPr lang="ru-RU" i="1" dirty="0">
                <a:latin typeface="Arial Black" panose="020B0A04020102020204" pitchFamily="34" charset="0"/>
              </a:rPr>
              <a:t>, усе </a:t>
            </a:r>
            <a:r>
              <a:rPr lang="ru-RU" i="1" dirty="0" err="1">
                <a:latin typeface="Arial Black" panose="020B0A04020102020204" pitchFamily="34" charset="0"/>
              </a:rPr>
              <a:t>залежить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від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його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наповнюваності</a:t>
            </a:r>
            <a:r>
              <a:rPr lang="ru-RU" i="1" dirty="0">
                <a:latin typeface="Arial Black" panose="020B0A04020102020204" pitchFamily="34" charset="0"/>
              </a:rPr>
              <a:t> та </a:t>
            </a:r>
            <a:r>
              <a:rPr lang="ru-RU" i="1" dirty="0" err="1">
                <a:latin typeface="Arial Black" panose="020B0A04020102020204" pitchFamily="34" charset="0"/>
              </a:rPr>
              <a:t>змінюваності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матеріалів</a:t>
            </a:r>
            <a:r>
              <a:rPr lang="ru-RU" i="1" dirty="0">
                <a:latin typeface="Arial Black" panose="020B0A04020102020204" pitchFamily="34" charset="0"/>
              </a:rPr>
              <a:t>. Чим </a:t>
            </a:r>
            <a:r>
              <a:rPr lang="ru-RU" i="1" dirty="0" err="1">
                <a:latin typeface="Arial Black" panose="020B0A04020102020204" pitchFamily="34" charset="0"/>
              </a:rPr>
              <a:t>наповнювати</a:t>
            </a:r>
            <a:r>
              <a:rPr lang="ru-RU" i="1" dirty="0">
                <a:latin typeface="Arial Black" panose="020B0A04020102020204" pitchFamily="34" charset="0"/>
              </a:rPr>
              <a:t>? </a:t>
            </a:r>
            <a:r>
              <a:rPr lang="ru-RU" i="1" dirty="0" err="1">
                <a:latin typeface="Arial Black" panose="020B0A04020102020204" pitchFamily="34" charset="0"/>
              </a:rPr>
              <a:t>Кошик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наповнюємо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безпечними</a:t>
            </a:r>
            <a:r>
              <a:rPr lang="ru-RU" i="1" dirty="0">
                <a:latin typeface="Arial Black" panose="020B0A04020102020204" pitchFamily="34" charset="0"/>
              </a:rPr>
              <a:t> предметами </a:t>
            </a:r>
            <a:r>
              <a:rPr lang="ru-RU" i="1" dirty="0" err="1">
                <a:latin typeface="Arial Black" panose="020B0A04020102020204" pitchFamily="34" charset="0"/>
              </a:rPr>
              <a:t>домашнього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побуту</a:t>
            </a:r>
            <a:r>
              <a:rPr lang="ru-RU" i="1" dirty="0">
                <a:latin typeface="Arial Black" panose="020B0A04020102020204" pitchFamily="34" charset="0"/>
              </a:rPr>
              <a:t> і </a:t>
            </a:r>
            <a:r>
              <a:rPr lang="ru-RU" i="1" dirty="0" err="1">
                <a:latin typeface="Arial Black" panose="020B0A04020102020204" pitchFamily="34" charset="0"/>
              </a:rPr>
              <a:t>природними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або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залишковими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матеріалами</a:t>
            </a:r>
            <a:r>
              <a:rPr lang="ru-RU" i="1" dirty="0">
                <a:latin typeface="Arial Black" panose="020B0A04020102020204" pitchFamily="34" charset="0"/>
              </a:rPr>
              <a:t>: </a:t>
            </a:r>
            <a:r>
              <a:rPr lang="ru-RU" i="1" dirty="0" err="1">
                <a:latin typeface="Arial Black" panose="020B0A04020102020204" pitchFamily="34" charset="0"/>
              </a:rPr>
              <a:t>кришки</a:t>
            </a:r>
            <a:r>
              <a:rPr lang="ru-RU" i="1" dirty="0">
                <a:latin typeface="Arial Black" panose="020B0A04020102020204" pitchFamily="34" charset="0"/>
              </a:rPr>
              <a:t>, губки, </a:t>
            </a:r>
            <a:r>
              <a:rPr lang="ru-RU" i="1" dirty="0" err="1">
                <a:latin typeface="Arial Black" panose="020B0A04020102020204" pitchFamily="34" charset="0"/>
              </a:rPr>
              <a:t>бігуді</a:t>
            </a:r>
            <a:r>
              <a:rPr lang="ru-RU" i="1" dirty="0">
                <a:latin typeface="Arial Black" panose="020B0A04020102020204" pitchFamily="34" charset="0"/>
              </a:rPr>
              <a:t> (</a:t>
            </a:r>
            <a:r>
              <a:rPr lang="ru-RU" i="1" dirty="0" err="1">
                <a:latin typeface="Arial Black" panose="020B0A04020102020204" pitchFamily="34" charset="0"/>
              </a:rPr>
              <a:t>пластикові</a:t>
            </a:r>
            <a:r>
              <a:rPr lang="ru-RU" i="1" dirty="0">
                <a:latin typeface="Arial Black" panose="020B0A04020102020204" pitchFamily="34" charset="0"/>
              </a:rPr>
              <a:t> з шипами – </a:t>
            </a:r>
            <a:r>
              <a:rPr lang="ru-RU" i="1" dirty="0" err="1">
                <a:latin typeface="Arial Black" panose="020B0A04020102020204" pitchFamily="34" charset="0"/>
              </a:rPr>
              <a:t>ідеальний</a:t>
            </a:r>
            <a:r>
              <a:rPr lang="ru-RU" i="1" dirty="0">
                <a:latin typeface="Arial Black" panose="020B0A04020102020204" pitchFamily="34" charset="0"/>
              </a:rPr>
              <a:t> конструктор), рулонами туалетного </a:t>
            </a:r>
            <a:r>
              <a:rPr lang="ru-RU" i="1" dirty="0" err="1">
                <a:latin typeface="Arial Black" panose="020B0A04020102020204" pitchFamily="34" charset="0"/>
              </a:rPr>
              <a:t>паперу</a:t>
            </a:r>
            <a:r>
              <a:rPr lang="ru-RU" i="1" dirty="0">
                <a:latin typeface="Arial Black" panose="020B0A04020102020204" pitchFamily="34" charset="0"/>
              </a:rPr>
              <a:t> та </a:t>
            </a:r>
            <a:r>
              <a:rPr lang="ru-RU" i="1" dirty="0" err="1">
                <a:latin typeface="Arial Black" panose="020B0A04020102020204" pitchFamily="34" charset="0"/>
              </a:rPr>
              <a:t>картонними</a:t>
            </a:r>
            <a:r>
              <a:rPr lang="ru-RU" i="1" dirty="0">
                <a:latin typeface="Arial Black" panose="020B0A04020102020204" pitchFamily="34" charset="0"/>
              </a:rPr>
              <a:t> втулками для них, шишками, великою та </a:t>
            </a:r>
            <a:r>
              <a:rPr lang="ru-RU" i="1" dirty="0" err="1">
                <a:latin typeface="Arial Black" panose="020B0A04020102020204" pitchFamily="34" charset="0"/>
              </a:rPr>
              <a:t>середнього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розміру</a:t>
            </a:r>
            <a:r>
              <a:rPr lang="ru-RU" i="1" dirty="0">
                <a:latin typeface="Arial Black" panose="020B0A04020102020204" pitchFamily="34" charset="0"/>
              </a:rPr>
              <a:t> галькою, черепашками, каштанами, пемзою, корками, </a:t>
            </a:r>
            <a:r>
              <a:rPr lang="ru-RU" i="1" dirty="0" err="1">
                <a:latin typeface="Arial Black" panose="020B0A04020102020204" pitchFamily="34" charset="0"/>
              </a:rPr>
              <a:t>защіпками</a:t>
            </a:r>
            <a:r>
              <a:rPr lang="ru-RU" i="1" dirty="0">
                <a:latin typeface="Arial Black" panose="020B0A04020102020204" pitchFamily="34" charset="0"/>
              </a:rPr>
              <a:t>, </a:t>
            </a:r>
            <a:r>
              <a:rPr lang="ru-RU" i="1" dirty="0" err="1">
                <a:latin typeface="Arial Black" panose="020B0A04020102020204" pitchFamily="34" charset="0"/>
              </a:rPr>
              <a:t>шматочками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тканини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різної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фактури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тощо</a:t>
            </a:r>
            <a:r>
              <a:rPr lang="ru-RU" i="1" dirty="0">
                <a:latin typeface="Arial Black" panose="020B0A04020102020204" pitchFamily="34" charset="0"/>
              </a:rPr>
              <a:t>. </a:t>
            </a:r>
            <a:r>
              <a:rPr lang="ru-RU" i="1" dirty="0" err="1">
                <a:latin typeface="Arial Black" panose="020B0A04020102020204" pitchFamily="34" charset="0"/>
              </a:rPr>
              <a:t>Гра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може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тривати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від</a:t>
            </a:r>
            <a:r>
              <a:rPr lang="ru-RU" i="1" dirty="0">
                <a:latin typeface="Arial Black" panose="020B0A04020102020204" pitchFamily="34" charset="0"/>
              </a:rPr>
              <a:t> 20 </a:t>
            </a:r>
            <a:r>
              <a:rPr lang="ru-RU" i="1" dirty="0" err="1">
                <a:latin typeface="Arial Black" panose="020B0A04020102020204" pitchFamily="34" charset="0"/>
              </a:rPr>
              <a:t>хвилин</a:t>
            </a:r>
            <a:r>
              <a:rPr lang="ru-RU" i="1" dirty="0">
                <a:latin typeface="Arial Black" panose="020B0A04020102020204" pitchFamily="34" charset="0"/>
              </a:rPr>
              <a:t> до 1-1,5 </a:t>
            </a:r>
            <a:r>
              <a:rPr lang="ru-RU" i="1" dirty="0" err="1">
                <a:latin typeface="Arial Black" panose="020B0A04020102020204" pitchFamily="34" charset="0"/>
              </a:rPr>
              <a:t>години</a:t>
            </a:r>
            <a:r>
              <a:rPr lang="ru-RU" i="1" dirty="0">
                <a:latin typeface="Arial Black" panose="020B0A04020102020204" pitchFamily="34" charset="0"/>
              </a:rPr>
              <a:t>. Яка </a:t>
            </a:r>
            <a:r>
              <a:rPr lang="ru-RU" i="1" dirty="0" err="1">
                <a:latin typeface="Arial Black" panose="020B0A04020102020204" pitchFamily="34" charset="0"/>
              </a:rPr>
              <a:t>користь</a:t>
            </a:r>
            <a:r>
              <a:rPr lang="ru-RU" i="1" dirty="0">
                <a:latin typeface="Arial Black" panose="020B0A04020102020204" pitchFamily="34" charset="0"/>
              </a:rPr>
              <a:t>? </a:t>
            </a:r>
            <a:r>
              <a:rPr lang="ru-RU" i="1" dirty="0" err="1">
                <a:latin typeface="Arial Black" panose="020B0A04020102020204" pitchFamily="34" charset="0"/>
              </a:rPr>
              <a:t>Це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гра</a:t>
            </a:r>
            <a:r>
              <a:rPr lang="ru-RU" i="1" dirty="0">
                <a:latin typeface="Arial Black" panose="020B0A04020102020204" pitchFamily="34" charset="0"/>
              </a:rPr>
              <a:t>, в </a:t>
            </a:r>
            <a:r>
              <a:rPr lang="ru-RU" i="1" dirty="0" err="1">
                <a:latin typeface="Arial Black" panose="020B0A04020102020204" pitchFamily="34" charset="0"/>
              </a:rPr>
              <a:t>якій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проявляється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самостійність</a:t>
            </a:r>
            <a:r>
              <a:rPr lang="ru-RU" i="1" dirty="0">
                <a:latin typeface="Arial Black" panose="020B0A04020102020204" pitchFamily="34" charset="0"/>
              </a:rPr>
              <a:t> і </a:t>
            </a:r>
            <a:r>
              <a:rPr lang="ru-RU" i="1" dirty="0" err="1">
                <a:latin typeface="Arial Black" panose="020B0A04020102020204" pitchFamily="34" charset="0"/>
              </a:rPr>
              <a:t>здатність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вибирати</a:t>
            </a:r>
            <a:r>
              <a:rPr lang="ru-RU" i="1" dirty="0">
                <a:latin typeface="Arial Black" panose="020B0A04020102020204" pitchFamily="34" charset="0"/>
              </a:rPr>
              <a:t> та </a:t>
            </a:r>
            <a:r>
              <a:rPr lang="ru-RU" i="1" dirty="0" err="1">
                <a:latin typeface="Arial Black" panose="020B0A04020102020204" pitchFamily="34" charset="0"/>
              </a:rPr>
              <a:t>вирішувати</a:t>
            </a:r>
            <a:r>
              <a:rPr lang="ru-RU" i="1" dirty="0">
                <a:latin typeface="Arial Black" panose="020B0A04020102020204" pitchFamily="34" charset="0"/>
              </a:rPr>
              <a:t>, </a:t>
            </a:r>
            <a:r>
              <a:rPr lang="ru-RU" i="1" dirty="0" err="1">
                <a:latin typeface="Arial Black" panose="020B0A04020102020204" pitchFamily="34" charset="0"/>
              </a:rPr>
              <a:t>конструювати</a:t>
            </a:r>
            <a:r>
              <a:rPr lang="ru-RU" i="1" dirty="0">
                <a:latin typeface="Arial Black" panose="020B0A04020102020204" pitchFamily="34" charset="0"/>
              </a:rPr>
              <a:t> та </a:t>
            </a:r>
            <a:r>
              <a:rPr lang="ru-RU" i="1" dirty="0" err="1">
                <a:latin typeface="Arial Black" panose="020B0A04020102020204" pitchFamily="34" charset="0"/>
              </a:rPr>
              <a:t>виявляти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креативність</a:t>
            </a:r>
            <a:r>
              <a:rPr lang="ru-RU" i="1" dirty="0">
                <a:latin typeface="Arial Black" panose="020B0A04020102020204" pitchFamily="34" charset="0"/>
              </a:rPr>
              <a:t>. </a:t>
            </a:r>
            <a:r>
              <a:rPr lang="ru-RU" i="1" dirty="0" err="1">
                <a:latin typeface="Arial Black" panose="020B0A04020102020204" pitchFamily="34" charset="0"/>
              </a:rPr>
              <a:t>Крім</a:t>
            </a:r>
            <a:r>
              <a:rPr lang="ru-RU" i="1" dirty="0">
                <a:latin typeface="Arial Black" panose="020B0A04020102020204" pitchFamily="34" charset="0"/>
              </a:rPr>
              <a:t> того, </a:t>
            </a:r>
            <a:r>
              <a:rPr lang="ru-RU" i="1" dirty="0" err="1">
                <a:latin typeface="Arial Black" panose="020B0A04020102020204" pitchFamily="34" charset="0"/>
              </a:rPr>
              <a:t>така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сенсорна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діяльність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стимулює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всі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відчуття</a:t>
            </a:r>
            <a:r>
              <a:rPr lang="ru-RU" i="1" dirty="0">
                <a:latin typeface="Arial Black" panose="020B0A04020102020204" pitchFamily="34" charset="0"/>
              </a:rPr>
              <a:t>. </a:t>
            </a:r>
            <a:r>
              <a:rPr lang="ru-RU" i="1" dirty="0" smtClean="0">
                <a:latin typeface="Arial Black" panose="020B0A04020102020204" pitchFamily="34" charset="0"/>
              </a:rPr>
              <a:t> </a:t>
            </a:r>
            <a:r>
              <a:rPr lang="ru-RU" i="1" dirty="0">
                <a:latin typeface="Arial Black" panose="020B0A04020102020204" pitchFamily="34" charset="0"/>
              </a:rPr>
              <a:t>А </a:t>
            </a:r>
            <a:r>
              <a:rPr lang="ru-RU" i="1" dirty="0" err="1">
                <a:latin typeface="Arial Black" panose="020B0A04020102020204" pitchFamily="34" charset="0"/>
              </a:rPr>
              <a:t>пропоновані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вдома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ігри</a:t>
            </a:r>
            <a:r>
              <a:rPr lang="ru-RU" i="1" dirty="0">
                <a:latin typeface="Arial Black" panose="020B0A04020102020204" pitchFamily="34" charset="0"/>
              </a:rPr>
              <a:t> з </a:t>
            </a:r>
            <a:r>
              <a:rPr lang="ru-RU" i="1" dirty="0" err="1">
                <a:latin typeface="Arial Black" panose="020B0A04020102020204" pitchFamily="34" charset="0"/>
              </a:rPr>
              <a:t>тістом</a:t>
            </a:r>
            <a:r>
              <a:rPr lang="ru-RU" i="1" dirty="0">
                <a:latin typeface="Arial Black" panose="020B0A04020102020204" pitchFamily="34" charset="0"/>
              </a:rPr>
              <a:t>, глиною та фетром </a:t>
            </a:r>
            <a:r>
              <a:rPr lang="ru-RU" i="1" dirty="0" err="1">
                <a:latin typeface="Arial Black" panose="020B0A04020102020204" pitchFamily="34" charset="0"/>
              </a:rPr>
              <a:t>дещо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компенсують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нестачу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>
                <a:latin typeface="Arial Black" panose="020B0A04020102020204" pitchFamily="34" charset="0"/>
              </a:rPr>
              <a:t>тактильних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r>
              <a:rPr lang="ru-RU" i="1" dirty="0" err="1" smtClean="0">
                <a:latin typeface="Arial Black" panose="020B0A04020102020204" pitchFamily="34" charset="0"/>
              </a:rPr>
              <a:t>контактів</a:t>
            </a:r>
            <a:r>
              <a:rPr lang="ru-RU" i="1" dirty="0" smtClean="0">
                <a:latin typeface="Arial Black" panose="020B0A04020102020204" pitchFamily="34" charset="0"/>
              </a:rPr>
              <a:t>.</a:t>
            </a:r>
            <a:endParaRPr lang="ru-RU" i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1 пакет сенсорных игрушек аутизм ADHD страх б/у купить в Украине из Европы:  цена в интернет-магазине LuxP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019" y="1055516"/>
            <a:ext cx="4235776" cy="537289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5520" y="792480"/>
            <a:ext cx="9743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46545" y="1099126"/>
            <a:ext cx="11342255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ru-RU" altLang="ru-RU" sz="16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Вебінар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«Як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підвищити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ефективність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дистанційної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роботи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». 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3"/>
              </a:rPr>
              <a:t>https://www.youtube.com/watch?v=MbFvVyacZOE</a:t>
            </a:r>
            <a:endParaRPr lang="ru-RU" altLang="ru-RU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Моя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країна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 –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Україна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: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хрестоматія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 для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дошкільнят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 з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національнопатріотичного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виховання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 /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автори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 і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укладачі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 – Н.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Гавриш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, О.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Косенчук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. – </a:t>
            </a:r>
            <a:r>
              <a:rPr lang="ru-RU" altLang="ru-RU" b="1" dirty="0" err="1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Харків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: Ранок, 2022. – 96 с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Збірка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абеток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казок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приказок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цікавинок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дитячих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ігор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тощо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5"/>
              </a:rPr>
              <a:t>http://abetka.ukrlife.org/</a:t>
            </a:r>
            <a:endParaRPr lang="ru-RU" altLang="ru-RU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Серія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з 10 онлайн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зустрічей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які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розроблені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командою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The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LEGO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Foundation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 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6"/>
              </a:rPr>
              <a:t>https://mon.gov.ua/ua/osvita/doshkilna-osvita/suchasne-doshkillyapid-krilami-zahistu/pedagogam-zakladiv-doshkilnoyi-osviti/lego-igrovi-onlajnvzayemodiyi-dlya-doshkilnyat</a:t>
            </a:r>
            <a:endParaRPr lang="ru-RU" altLang="ru-RU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Онлайн платформа для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розвитку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дітей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(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інтерактивні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вправи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цікаві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завдання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) 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7"/>
              </a:rPr>
              <a:t>https://learning.ua/#google_vignette</a:t>
            </a:r>
            <a:endParaRPr lang="ru-RU" altLang="ru-RU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Платформа «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Розвиток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дитини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».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Практичні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завдання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для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всебічного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розвитку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дітей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8"/>
              </a:rPr>
              <a:t>https://childdevelop.com.ua/</a:t>
            </a:r>
            <a:endParaRPr lang="ru-RU" altLang="ru-RU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Радіо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хвиля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авторських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казок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українською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мовою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для </a:t>
            </a:r>
            <a:r>
              <a:rPr lang="ru-RU" altLang="ru-RU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дітей</a:t>
            </a:r>
            <a:r>
              <a:rPr lang="ru-RU" altLang="ru-RU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 </a:t>
            </a:r>
            <a:r>
              <a:rPr lang="ru-RU" altLang="ru-RU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9"/>
              </a:rPr>
              <a:t>https://kazky.suspilne.media/list.php</a:t>
            </a:r>
            <a:endParaRPr lang="ru-RU" altLang="ru-RU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Мультики, книги, </a:t>
            </a:r>
            <a:r>
              <a:rPr lang="ru-RU" altLang="ru-RU" b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казки</a:t>
            </a:r>
            <a:r>
              <a:rPr lang="ru-RU" altLang="ru-RU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b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що</a:t>
            </a:r>
            <a:r>
              <a:rPr lang="ru-RU" altLang="ru-RU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допоможуть</a:t>
            </a:r>
            <a:r>
              <a:rPr lang="ru-RU" altLang="ru-RU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відволікти</a:t>
            </a:r>
            <a:r>
              <a:rPr lang="ru-RU" altLang="ru-RU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дітей</a:t>
            </a:r>
            <a:r>
              <a:rPr lang="ru-RU" altLang="ru-RU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під</a:t>
            </a:r>
            <a:r>
              <a:rPr lang="ru-RU" altLang="ru-RU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час </a:t>
            </a:r>
            <a:r>
              <a:rPr lang="ru-RU" altLang="ru-RU" b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перебування</a:t>
            </a:r>
            <a:r>
              <a:rPr lang="ru-RU" altLang="ru-RU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в </a:t>
            </a:r>
            <a:r>
              <a:rPr lang="ru-RU" altLang="ru-RU" b="1" dirty="0" err="1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укритті</a:t>
            </a:r>
            <a:r>
              <a:rPr lang="ru-RU" altLang="ru-RU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ru-RU" altLang="ru-RU" b="1" dirty="0" smtClean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10"/>
              </a:rPr>
              <a:t>https://dytyna.blog/multyky-knygy-kazky-shhodopomozhut-vidvolikty-ditej-pid-chas-perebuvannya-v-ukrytti/</a:t>
            </a:r>
            <a:endParaRPr lang="ru-RU" altLang="ru-RU" b="1" dirty="0" smtClean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ru-RU" altLang="ru-RU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ru-RU" altLang="ru-RU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600" y="0"/>
            <a:ext cx="120904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Перелік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сайтів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матеріали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яких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будуть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корисними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для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вихователів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батьків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дітей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і</a:t>
            </a:r>
            <a:b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</a:b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для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інших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учасників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освітнього</a:t>
            </a:r>
            <a:r>
              <a:rPr lang="ru-RU" altLang="ru-RU" sz="2400" i="1" dirty="0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i="1" dirty="0" err="1">
                <a:solidFill>
                  <a:srgbClr val="FFFF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процесу</a:t>
            </a:r>
            <a:endParaRPr lang="ru-RU" altLang="ru-RU" sz="2400" i="1" dirty="0">
              <a:solidFill>
                <a:srgbClr val="FFFF0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0"/>
            <a:ext cx="2576944" cy="360218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Сторінка</a:t>
            </a:r>
            <a:r>
              <a:rPr lang="ru-RU" sz="20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0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ресурсів</a:t>
            </a:r>
            <a:r>
              <a:rPr lang="ru-RU" sz="20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endParaRPr lang="ru-RU" sz="2000" b="1" i="1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31799" y="671216"/>
            <a:ext cx="11176000" cy="52149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ru-RU" sz="1600" b="1" i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600" b="1" i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НУМО 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–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це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ваш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помічник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у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спілкуванні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дитиною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у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віці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3-6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років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удома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або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садочку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з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вихователями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. На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платформі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зібрано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корисні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підказки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цікаві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вправи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й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ігри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які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допоможуть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дошкільнятам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щодня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опановувати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важливі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навички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для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подальшого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розвитку.і</a:t>
            </a:r>
            <a:endParaRPr lang="ru-RU" sz="16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поради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надання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першої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психологічної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допомоги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людям,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які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пережили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кризову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подію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поради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від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експертів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ЮНІСЕФ «Як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підтримати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дітей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у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стресових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ситуаціях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»; </a:t>
            </a:r>
            <a:endParaRPr lang="ru-RU" sz="16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інформаційний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комікс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для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дітей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«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Поради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від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захисника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України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»; </a:t>
            </a:r>
            <a:endParaRPr lang="ru-RU" sz="16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сайті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МОН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України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у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розділі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“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Дошкільна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оріносвіта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”, у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підрозділі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“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Співпраця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з ЮНІСЕФ”,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або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за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посиланням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: https://numo.mon.gov.ua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/</a:t>
            </a:r>
            <a:endParaRPr lang="ru-RU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Для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дошкільнят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: Дитячий садок онлайн –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новий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проєкт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від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Освітнього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Хабу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; </a:t>
            </a:r>
            <a:endParaRPr lang="ru-RU" sz="16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Інноваційна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платформа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Mr.Leader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для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раннього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розвитку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дитини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Під‘єднання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безкоштовне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. Для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цього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потрібно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перейти на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телеграм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-канал та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зареєструватись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за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посиланням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Телеграм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-канали Павлуша і Ява та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Аудіоказки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Видавництва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які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надають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безкоштовний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доступ до книг: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Дитячі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книжки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видавництва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Ранок;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Книгарня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Yakaboo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надала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безоплатний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доступ до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книжок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в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мобільному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додатку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. ТБ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-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платформи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відкрили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безкоштовний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доступ до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мультиків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та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уроків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: MEGOGO;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Volia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TV; </a:t>
            </a:r>
            <a:r>
              <a:rPr lang="ru-RU" sz="16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Київстар</a:t>
            </a: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 ТБ. </a:t>
            </a:r>
          </a:p>
          <a:p>
            <a:endParaRPr lang="ru-RU" sz="1600" b="1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9799" y="2872408"/>
            <a:ext cx="5698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94922" y="567384"/>
            <a:ext cx="7742582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923" y="567384"/>
            <a:ext cx="109651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Безкоштовні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розмальовки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на тему «Правила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гігієни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2"/>
              </a:rPr>
              <a:t>https://mamabook.com.ua/bezkoshtovni-rozmalyovku-gigiena-10/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Мультфільм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Небезпечні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знахідки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».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3"/>
              </a:rPr>
              <a:t>https://www.youtube.com/watch?v=gx7XHXAL2_g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Аудіоказки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для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малят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4"/>
              </a:rPr>
              <a:t>https://oll.tv/uk/kids_audio-tales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Війна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очима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дітей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», конкурс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дитячих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малюнків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5"/>
              </a:rPr>
              <a:t>https://vseosvita.ua/no-war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Мультфільм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«Про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мінну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безпеку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Лісовий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скарб» ЮНІСЕФ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6"/>
              </a:rPr>
              <a:t>https://www.youtube.com/watch?v=V5JZWI8TrEY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Поради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від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захисника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України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МОН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розробило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інформаційний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комікс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для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дітей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у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воєнний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стан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7"/>
              </a:rPr>
              <a:t>https://mon.gov.ua/ua/news/poradi-vidzahisnika-ukrayini-mon-rozrobilo-informacijnij-komiks-dlya-ditej-u-voyennij-stan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Аудіоказки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українською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8"/>
              </a:rPr>
              <a:t>https://audiokazky.in.ua/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Ігри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для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зняття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стресу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у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дітей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9"/>
              </a:rPr>
              <a:t>https://dytyna.blog/igry-dlya-znyattyastresu-u-ditej/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«Дерево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казок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 —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читати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та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слухати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казки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аудіо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різних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народів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10"/>
              </a:rPr>
              <a:t>https://derevo-kazok.org/audio-tales/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Журнал для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дошкільнят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і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молодших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школярів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Джміль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» (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цікаві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бесіди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вірші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приказки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оповідки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нетрадиційні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техніки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образотворчості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досліди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в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домашніх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умовах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комікси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електронні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додатки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тощо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)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11"/>
              </a:rPr>
              <a:t>https://jmil.com.ua/2022-2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Кращі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казки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з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усього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світу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для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читання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дітям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дорослими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добірка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аудіо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казок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12"/>
              </a:rPr>
              <a:t>http://kazkar.info/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Казки для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дітей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українською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мовою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13"/>
              </a:rPr>
              <a:t>https://onlyart.org.ua/children/kazky/?fbclid=IwAR2yXzQTyfuUTtCw7nnTTQYVAj2g4T42oRwfe6i8NactHTqRDh-8_tc1KK8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Український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дитячий портал: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авторські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вірші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лічилки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веселі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історії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анекдоти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загадки,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прислів’я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14"/>
              </a:rPr>
              <a:t>https://sonyashnik.com/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Національна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освітня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інтернет</a:t>
            </a:r>
            <a:r>
              <a:rPr lang="ru-RU" altLang="ru-RU" sz="1600" b="1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-платформа </a:t>
            </a:r>
            <a:r>
              <a:rPr lang="ru-RU" altLang="ru-RU" sz="1600" b="1" dirty="0">
                <a:solidFill>
                  <a:srgbClr val="8C8282"/>
                </a:solidFill>
                <a:latin typeface="Arial Black" panose="020B0A04020102020204" pitchFamily="34" charset="0"/>
                <a:cs typeface="Arial" panose="020B0604020202020204" pitchFamily="34" charset="0"/>
                <a:hlinkClick r:id="rId15"/>
              </a:rPr>
              <a:t>https://vseosvita.ua/</a:t>
            </a:r>
            <a:endParaRPr lang="ru-RU" altLang="ru-RU" sz="1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67"/>
            <a:ext cx="2576945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Сторінка</a:t>
            </a:r>
            <a:r>
              <a:rPr lang="ru-RU" sz="20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0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ресурсів</a:t>
            </a:r>
            <a:r>
              <a:rPr lang="ru-RU" sz="20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849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шаблон презентація украї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20719904">
            <a:off x="451246" y="183106"/>
            <a:ext cx="68178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Дякую</a:t>
            </a:r>
            <a:r>
              <a:rPr lang="ru-RU" sz="36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за </a:t>
            </a:r>
            <a:r>
              <a:rPr lang="ru-RU" sz="3600" b="1" i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увагу</a:t>
            </a:r>
            <a:r>
              <a:rPr lang="ru-RU" sz="3600" b="1" i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!</a:t>
            </a:r>
            <a:endParaRPr lang="ru-RU" sz="3600" b="1" i="1" dirty="0">
              <a:ln>
                <a:solidFill>
                  <a:srgbClr val="002060"/>
                </a:solidFill>
              </a:ln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ru-RU" sz="3600" b="1" i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Нехай </a:t>
            </a:r>
            <a:r>
              <a:rPr lang="ru-RU" sz="3600" b="1" i="1" dirty="0" err="1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результати</a:t>
            </a:r>
            <a:r>
              <a:rPr lang="ru-RU" sz="36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3600" b="1" i="1" dirty="0" err="1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вашої</a:t>
            </a:r>
            <a:r>
              <a:rPr lang="ru-RU" sz="36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3600" b="1" i="1" dirty="0" err="1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роботи</a:t>
            </a:r>
            <a:r>
              <a:rPr lang="ru-RU" sz="36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3600" b="1" i="1" dirty="0" err="1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будуть</a:t>
            </a:r>
            <a:r>
              <a:rPr lang="ru-RU" sz="36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3600" b="1" i="1" dirty="0" err="1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тільки</a:t>
            </a:r>
            <a:r>
              <a:rPr lang="ru-RU" sz="36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3600" b="1" i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позитивними</a:t>
            </a:r>
            <a:r>
              <a:rPr lang="ru-RU" sz="3600" b="1" i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049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29673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400" b="1" i="1" dirty="0" smtClean="0">
                <a:solidFill>
                  <a:srgbClr val="FFFF00"/>
                </a:solidFill>
              </a:rPr>
              <a:t>  </a:t>
            </a:r>
            <a:r>
              <a:rPr lang="uk-UA" sz="31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Нормативно – правове  </a:t>
            </a:r>
            <a:r>
              <a:rPr lang="uk-UA" sz="31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забезпечкння</a:t>
            </a:r>
            <a:r>
              <a:rPr lang="uk-UA" sz="31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дошкільної освіти </a:t>
            </a:r>
            <a:endParaRPr lang="ru-RU" sz="3100" b="1" i="1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527" y="886691"/>
            <a:ext cx="11468793" cy="5612015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Організація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процесу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в ЗДО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всіх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типів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та форм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власності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здійснюється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відповідно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до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законів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України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«Про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освіту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», «Про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дошкільну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освіту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», «Про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охорону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дитинства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»,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Положення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про ЗДО,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Санітарного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регламенту ЗДО.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Питання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організаційних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аспектів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діяльності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ЗДО в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умовах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воєнного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стану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регулюються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Законом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України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№ 2136-</a:t>
            </a:r>
            <a:r>
              <a:rPr lang="en-US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IX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від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15.03.2022 «Про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організацію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трудових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відносин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в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умовах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воєнного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стану», 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а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також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зазначені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в 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листах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Міністерства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освіти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і науки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України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(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далі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– МОН)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від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02.04.2022 №1/3845-22 «Про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рекомендації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для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працівників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ЗДО на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період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дії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воєнного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стану в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Україні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»,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від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17.03.2022 № 1/3475-22 «Про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зарахування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до ЗДО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дітей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із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числа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внутрішньо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переміщених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осіб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»,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від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22.06.2022 № 1/6887-22 «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Щодо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збереження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мережі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закладів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дошкільної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освіти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та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захисту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прав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їх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працівників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». </a:t>
            </a:r>
            <a:endParaRPr lang="ru-RU" sz="2400" b="1" dirty="0" smtClean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Звертаємо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увагу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що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організовувати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освітній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процес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у закладах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дошкільної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у 2022/2023 н. р.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слід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відповідно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до 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Базового компонента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дошкільної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освіти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(2021) 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(та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враховувати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під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час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взаємодії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з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дітьми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«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Методичні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рекомендації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до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оновленого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Базового компонента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дошкільної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Impact" panose="020B0806030902050204" pitchFamily="34" charset="0"/>
              </a:rPr>
              <a:t>освіти</a:t>
            </a:r>
            <a:r>
              <a:rPr lang="ru-RU" sz="2400" b="1" dirty="0">
                <a:solidFill>
                  <a:srgbClr val="002060"/>
                </a:solidFill>
                <a:latin typeface="Impact" panose="020B080603090205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8974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4727" y="1256148"/>
            <a:ext cx="11628582" cy="5384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Міністерством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цифрової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трансформації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України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спільно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з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вітчизняними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і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міжнародними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експертами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та партнерами створено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Національну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онлайн- платформу з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цифрової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грамотності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«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Дія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Цифрова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освіта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», на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якій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безкоштовно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можуть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пройти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навчання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батьки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дітей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, педагоги,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керівники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ЗДО. На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платформі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розміщені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серіали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(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наприклад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, «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Базові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цифрові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навички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», «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Цифрова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грамотність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для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педагогів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»,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серіал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для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батьків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«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Безпека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дітей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в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інтернеті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»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тощо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), онлайн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сервіси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для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педагогів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базові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курси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тощо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Отримані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навички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допоможуть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ефективно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та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безпечно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застосовувати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технології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в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роботі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та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навчанні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підвищувати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професійний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та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особистісний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розвиток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Міністерство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і науки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України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активно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приєднується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до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проектів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цифрової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трансформації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у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ключових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сферах.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Реалізація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цих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проектів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передбачає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впровадження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цифрових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сервісів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в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освіту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і науку,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автоматизацію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освітніх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та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управлінських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процесів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Зокрема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впровадження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проекту «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Цифровізація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дошкільної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загальної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середньої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та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позашкільної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(е-Школа)».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3250"/>
            <a:ext cx="12191999" cy="8478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Онлайн –платформа з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цифрової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грамотності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самоосвіти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2400" i="1" dirty="0">
              <a:solidFill>
                <a:srgbClr val="FFFF00"/>
              </a:solidFill>
              <a:latin typeface="Impact" panose="020B080603090205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901" y="785424"/>
            <a:ext cx="1079378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ru-RU" dirty="0">
              <a:solidFill>
                <a:srgbClr val="333333"/>
              </a:solidFill>
              <a:latin typeface="innerspace"/>
            </a:endParaRPr>
          </a:p>
          <a:p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створення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безпечних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умов та </a:t>
            </a: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організація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процесу,а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саме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:</a:t>
            </a:r>
          </a:p>
          <a:p>
            <a:r>
              <a:rPr lang="ru-RU" sz="2400" b="1" i="1" dirty="0" smtClean="0">
                <a:solidFill>
                  <a:schemeClr val="bg1"/>
                </a:solidFill>
                <a:latin typeface="Impact" panose="020B0806030902050204" pitchFamily="34" charset="0"/>
              </a:rPr>
              <a:t>- </a:t>
            </a:r>
            <a:r>
              <a:rPr lang="ru-RU" sz="2400" i="1" dirty="0" err="1" smtClean="0">
                <a:solidFill>
                  <a:srgbClr val="002060"/>
                </a:solidFill>
                <a:latin typeface="Impact" panose="020B0806030902050204" pitchFamily="34" charset="0"/>
              </a:rPr>
              <a:t>забезпечення</a:t>
            </a:r>
            <a:r>
              <a:rPr lang="ru-RU" sz="2400" i="1" dirty="0" smtClean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педагогів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необхідним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обладнанням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та доступом до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інтернету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;</a:t>
            </a:r>
          </a:p>
          <a:p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-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організація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психолого-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педагогічної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підтримки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та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супровід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усіх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учасників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процесу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; </a:t>
            </a:r>
          </a:p>
          <a:p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-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систематичність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організації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процесу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з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дітьми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раннього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та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дошкільного</a:t>
            </a:r>
            <a:r>
              <a:rPr lang="ru-RU" sz="24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віку</a:t>
            </a:r>
            <a:r>
              <a:rPr lang="ru-RU" sz="2400" i="1" dirty="0">
                <a:solidFill>
                  <a:schemeClr val="bg1"/>
                </a:solidFill>
                <a:latin typeface="Impact" panose="020B0806030902050204" pitchFamily="34" charset="0"/>
              </a:rPr>
              <a:t>. </a:t>
            </a:r>
            <a:endParaRPr lang="ru-RU" sz="2400" b="1" i="1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реалізація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процесу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в ЗДО у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дистанційному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форматі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організація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роботи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з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дітьми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що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мають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особливі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потреби;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формування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соціально-громадянської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компетентності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дітей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атестація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педагогічних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кадрів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;</a:t>
            </a:r>
            <a:endParaRPr lang="ru-RU" sz="2400" b="1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організації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роботи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з батьками;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організації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Impact" panose="020B0806030902050204" pitchFamily="34" charset="0"/>
              </a:rPr>
              <a:t>харчування</a:t>
            </a:r>
            <a:r>
              <a:rPr lang="ru-RU" sz="2400" b="1" dirty="0">
                <a:solidFill>
                  <a:schemeClr val="bg1"/>
                </a:solidFill>
                <a:latin typeface="Impact" panose="020B0806030902050204" pitchFamily="34" charset="0"/>
              </a:rPr>
              <a:t> в 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ЗДО ( </a:t>
            </a: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очна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форма </a:t>
            </a: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процесу</a:t>
            </a:r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)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333333"/>
              </a:solidFill>
              <a:latin typeface="innerspace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err="1"/>
              <a:t>Додаток</a:t>
            </a:r>
            <a:r>
              <a:rPr lang="ru-RU" b="1" dirty="0"/>
              <a:t> до листа МОН </a:t>
            </a:r>
            <a:r>
              <a:rPr lang="ru-RU" b="1" dirty="0" err="1"/>
              <a:t>від</a:t>
            </a:r>
            <a:r>
              <a:rPr lang="ru-RU" b="1" dirty="0"/>
              <a:t> 27.07. 2022 № 1/8504-22 </a:t>
            </a:r>
            <a:r>
              <a:rPr lang="ru-RU" b="1" dirty="0" err="1"/>
              <a:t>Методичні</a:t>
            </a:r>
            <a:r>
              <a:rPr lang="ru-RU" b="1" dirty="0"/>
              <a:t> </a:t>
            </a:r>
            <a:r>
              <a:rPr lang="ru-RU" b="1" dirty="0" err="1"/>
              <a:t>рекомендації</a:t>
            </a:r>
            <a:r>
              <a:rPr lang="ru-RU" b="1" dirty="0"/>
              <a:t> про </a:t>
            </a:r>
            <a:r>
              <a:rPr lang="ru-RU" b="1" dirty="0" err="1"/>
              <a:t>окремі</a:t>
            </a:r>
            <a:r>
              <a:rPr lang="ru-RU" b="1" dirty="0"/>
              <a:t> </a:t>
            </a:r>
            <a:r>
              <a:rPr lang="ru-RU" b="1" dirty="0" err="1"/>
              <a:t>питання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закладів</a:t>
            </a:r>
            <a:r>
              <a:rPr lang="ru-RU" b="1" dirty="0"/>
              <a:t> </a:t>
            </a:r>
            <a:r>
              <a:rPr lang="ru-RU" b="1" dirty="0" err="1"/>
              <a:t>дошкільної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у 2022/2023 </a:t>
            </a:r>
            <a:r>
              <a:rPr lang="ru-RU" b="1" dirty="0" err="1"/>
              <a:t>навчальному</a:t>
            </a:r>
            <a:r>
              <a:rPr lang="ru-RU" b="1" dirty="0"/>
              <a:t> </a:t>
            </a:r>
            <a:r>
              <a:rPr lang="ru-RU" b="1" dirty="0" err="1"/>
              <a:t>році</a:t>
            </a:r>
            <a:r>
              <a:rPr lang="ru-RU" b="1" dirty="0"/>
              <a:t> </a:t>
            </a:r>
            <a:r>
              <a:rPr lang="ru-RU" b="1" dirty="0">
                <a:latin typeface="innerspace"/>
                <a:hlinkClick r:id="rId2"/>
              </a:rPr>
              <a:t>документ</a:t>
            </a:r>
            <a:endParaRPr lang="ru-RU" b="1" dirty="0"/>
          </a:p>
          <a:p>
            <a:pPr algn="just">
              <a:buFont typeface="Arial" panose="020B0604020202020204" pitchFamily="34" charset="0"/>
              <a:buChar char="•"/>
            </a:pPr>
            <a:endParaRPr lang="ru-RU" b="1" i="0" dirty="0">
              <a:effectLst/>
              <a:latin typeface="innerspace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Пріоритетні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завдання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поліпшення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якості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освітньої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діяльності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закладу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дошкільної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освіти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у новому 2022/23 </a:t>
            </a:r>
            <a:r>
              <a:rPr lang="ru-RU" sz="24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навчальному</a:t>
            </a:r>
            <a:r>
              <a:rPr lang="ru-RU" sz="24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році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в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умовах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воєнного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стану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1663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75439"/>
            <a:ext cx="120904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chemeClr val="bg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i="1" dirty="0" err="1" smtClean="0">
                <a:solidFill>
                  <a:srgbClr val="C00000"/>
                </a:solidFill>
                <a:latin typeface="Impact" panose="020B0806030902050204" pitchFamily="34" charset="0"/>
              </a:rPr>
              <a:t>комунікація</a:t>
            </a:r>
            <a:r>
              <a:rPr lang="ru-RU" sz="2400" i="1" dirty="0" smtClean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має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здійснюватися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з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урахуванням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локації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дітей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(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удома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, у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бомбосховищі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, </a:t>
            </a:r>
            <a:endParaRPr lang="ru-RU" sz="2400" i="1" dirty="0" smtClean="0">
              <a:solidFill>
                <a:srgbClr val="C00000"/>
              </a:solidFill>
              <a:latin typeface="Impact" panose="020B0806030902050204" pitchFamily="34" charset="0"/>
            </a:endParaRPr>
          </a:p>
          <a:p>
            <a:r>
              <a:rPr lang="ru-RU" sz="2400" i="1" dirty="0" smtClean="0">
                <a:solidFill>
                  <a:srgbClr val="C00000"/>
                </a:solidFill>
                <a:latin typeface="Impact" panose="020B0806030902050204" pitchFamily="34" charset="0"/>
              </a:rPr>
              <a:t>в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умовах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зовнішньої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або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внутрішньої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міграції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, </a:t>
            </a:r>
            <a:r>
              <a:rPr lang="ru-RU" sz="2400" i="1" dirty="0" smtClean="0">
                <a:solidFill>
                  <a:srgbClr val="C00000"/>
                </a:solidFill>
                <a:latin typeface="Impact" panose="020B0806030902050204" pitchFamily="34" charset="0"/>
              </a:rPr>
              <a:t>у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закладі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дошкільної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освіти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, з батьками, 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вихователями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,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опікунами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, волонтерами </a:t>
            </a:r>
            <a:r>
              <a:rPr lang="ru-RU" sz="2400" i="1" dirty="0" err="1">
                <a:solidFill>
                  <a:srgbClr val="C00000"/>
                </a:solidFill>
                <a:latin typeface="Impact" panose="020B0806030902050204" pitchFamily="34" charset="0"/>
              </a:rPr>
              <a:t>тощо</a:t>
            </a:r>
            <a:r>
              <a:rPr lang="ru-RU" sz="2400" i="1" dirty="0">
                <a:solidFill>
                  <a:srgbClr val="C00000"/>
                </a:solidFill>
                <a:latin typeface="Impact" panose="020B0806030902050204" pitchFamily="34" charset="0"/>
              </a:rPr>
              <a:t>) </a:t>
            </a:r>
            <a:endParaRPr lang="ru-RU" sz="2400" i="1" dirty="0" smtClean="0">
              <a:solidFill>
                <a:srgbClr val="C00000"/>
              </a:solidFill>
              <a:latin typeface="Impact" panose="020B0806030902050204" pitchFamily="34" charset="0"/>
            </a:endParaRPr>
          </a:p>
          <a:p>
            <a:r>
              <a:rPr lang="ru-RU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О</a:t>
            </a:r>
            <a:r>
              <a:rPr lang="ru-RU" sz="24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рієнтуватися</a:t>
            </a:r>
            <a:r>
              <a:rPr lang="ru-RU" sz="24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на </a:t>
            </a:r>
            <a:r>
              <a:rPr lang="ru-RU" sz="24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виконання</a:t>
            </a:r>
            <a:r>
              <a:rPr lang="ru-RU" sz="24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завдань</a:t>
            </a:r>
            <a:r>
              <a:rPr lang="ru-RU" sz="24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-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надання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інформації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щодо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можливості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використання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приватних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освітніх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платформ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із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безкоштовним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доступом до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освітніх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послуг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з метою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залучення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дітей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до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процесу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- </a:t>
            </a:r>
            <a:r>
              <a:rPr lang="ru-RU" sz="24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інформування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сімей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що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евакуйовані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з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небезпечних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територій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можуть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долучитися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до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процесу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за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місцем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тимчасового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проживання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сприяння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тимчасовому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долученню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дітей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до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процесу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в ЗДО в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зарубіжних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країнах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період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воєнних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дій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endParaRPr lang="ru-RU" sz="2400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організація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індивідуальних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консультацій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із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фахівцями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практичними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психологами, психотерапевтами,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медичними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працівниками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, юристами та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ін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.);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психологічний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супровід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дітей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їхніх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батьків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у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кризовому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стані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(в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умовах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евакуації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під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час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перебування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у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бомбосховищах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, у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медичних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закладах,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прихистках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під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час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перетину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 кордону </a:t>
            </a:r>
            <a:r>
              <a:rPr lang="ru-RU" sz="2400" dirty="0" err="1">
                <a:solidFill>
                  <a:schemeClr val="bg1"/>
                </a:solidFill>
                <a:latin typeface="Impact" panose="020B0806030902050204" pitchFamily="34" charset="0"/>
              </a:rPr>
              <a:t>тощо</a:t>
            </a:r>
            <a:r>
              <a:rPr lang="ru-RU" sz="2400" dirty="0">
                <a:solidFill>
                  <a:schemeClr val="bg1"/>
                </a:solidFill>
                <a:latin typeface="Impact" panose="020B0806030902050204" pitchFamily="34" charset="0"/>
              </a:rPr>
              <a:t>)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</a:rPr>
              <a:t>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12192001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Організація</a:t>
            </a:r>
            <a:r>
              <a:rPr lang="ru-RU" sz="28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8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процесу</a:t>
            </a:r>
            <a:r>
              <a:rPr lang="ru-RU" sz="2800" b="1" i="1" dirty="0">
                <a:solidFill>
                  <a:srgbClr val="FFFF00"/>
                </a:solidFill>
                <a:latin typeface="Impact" panose="020B0806030902050204" pitchFamily="34" charset="0"/>
              </a:rPr>
              <a:t> у ЗДО </a:t>
            </a:r>
            <a:r>
              <a:rPr lang="ru-RU" sz="28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залежно</a:t>
            </a:r>
            <a:r>
              <a:rPr lang="ru-RU" sz="28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від</a:t>
            </a:r>
            <a:r>
              <a:rPr lang="ru-RU" sz="28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безпекової</a:t>
            </a:r>
            <a:r>
              <a:rPr lang="ru-RU" sz="28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ситуації</a:t>
            </a:r>
            <a:r>
              <a:rPr lang="ru-RU" sz="28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81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39822"/>
            <a:ext cx="12191999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                         </a:t>
            </a:r>
          </a:p>
          <a:p>
            <a:pPr algn="ctr"/>
            <a:r>
              <a:rPr lang="ru-RU" sz="28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    </a:t>
            </a:r>
            <a:r>
              <a:rPr lang="ru-RU" sz="28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Щодо</a:t>
            </a:r>
            <a:r>
              <a:rPr lang="ru-RU" sz="28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організації</a:t>
            </a:r>
            <a:r>
              <a:rPr lang="ru-RU" sz="28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роботи</a:t>
            </a:r>
            <a:r>
              <a:rPr lang="ru-RU" sz="2800" b="1" i="1" dirty="0">
                <a:solidFill>
                  <a:srgbClr val="FFFF00"/>
                </a:solidFill>
                <a:latin typeface="Impact" panose="020B0806030902050204" pitchFamily="34" charset="0"/>
              </a:rPr>
              <a:t> з батьками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42" y="1494421"/>
            <a:ext cx="4657462" cy="353766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Прямоугольник 1"/>
          <p:cNvSpPr/>
          <p:nvPr/>
        </p:nvSpPr>
        <p:spPr>
          <a:xfrm>
            <a:off x="0" y="5532582"/>
            <a:ext cx="118502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В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умовах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запровадження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дистанційної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форми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організації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освітнього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процесу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батьки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мають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стати партнерами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педагогічних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працівників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.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Тобто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перша робота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має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здійснюватися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саме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з ними, а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вже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далі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з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їхніми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2400" i="1" dirty="0" err="1">
                <a:solidFill>
                  <a:srgbClr val="FFFF00"/>
                </a:solidFill>
                <a:latin typeface="Impact" panose="020B0806030902050204" pitchFamily="34" charset="0"/>
              </a:rPr>
              <a:t>дітьми</a:t>
            </a:r>
            <a:r>
              <a:rPr lang="ru-RU" sz="2400" i="1" dirty="0">
                <a:solidFill>
                  <a:srgbClr val="FFFF00"/>
                </a:solidFill>
                <a:latin typeface="Impact" panose="020B0806030902050204" pitchFamily="34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46798" y="1161135"/>
            <a:ext cx="690949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Задля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забезпечення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ефективності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комунікації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з батьками,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вихователями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й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усіма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задіяними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в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освітньому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процесі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, 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корисними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можуть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бути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сервіси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та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інструменти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комунікації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 в онлайн-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режимі</a:t>
            </a:r>
            <a:r>
              <a:rPr lang="ru-RU" sz="2000" i="1" dirty="0">
                <a:solidFill>
                  <a:srgbClr val="002060"/>
                </a:solidFill>
                <a:latin typeface="Impact" panose="020B0806030902050204" pitchFamily="34" charset="0"/>
              </a:rPr>
              <a:t>, а </a:t>
            </a:r>
            <a:r>
              <a:rPr lang="ru-RU" sz="2000" i="1" dirty="0" err="1">
                <a:solidFill>
                  <a:srgbClr val="002060"/>
                </a:solidFill>
                <a:latin typeface="Impact" panose="020B0806030902050204" pitchFamily="34" charset="0"/>
              </a:rPr>
              <a:t>саме</a:t>
            </a:r>
            <a:r>
              <a:rPr lang="ru-RU" sz="2000" i="1" dirty="0" smtClean="0">
                <a:solidFill>
                  <a:srgbClr val="002060"/>
                </a:solidFill>
                <a:latin typeface="Impact" panose="020B0806030902050204" pitchFamily="34" charset="0"/>
              </a:rPr>
              <a:t>:</a:t>
            </a:r>
          </a:p>
          <a:p>
            <a:endParaRPr lang="ru-RU" sz="2000" i="1" dirty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-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розміщення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на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сайті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ЗДО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рекомендацій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для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батьків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щодо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роботи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з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дітьми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,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відповідно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до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їхнього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віку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-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створення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спільнот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із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батьками,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вихователями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, психологами,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тощо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в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соціальних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мережах 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Viber, Telegram, WhatsApp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та з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використанням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електронних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платформ 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Zoom,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GoogleMeet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GoogleClassroom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, Microsoft Teams 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з метою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надання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інформаційно-освітніх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та психолого-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педагогічних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послуг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тощо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4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622" y="0"/>
            <a:ext cx="10416790" cy="1492469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    </a:t>
            </a:r>
            <a:endParaRPr lang="ru-RU" sz="3200" b="1" i="1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975" y="1197203"/>
            <a:ext cx="11334811" cy="5660797"/>
          </a:xfrm>
        </p:spPr>
        <p:txBody>
          <a:bodyPr>
            <a:normAutofit fontScale="47500" lnSpcReduction="20000"/>
          </a:bodyPr>
          <a:lstStyle/>
          <a:p>
            <a:r>
              <a:rPr lang="ru-RU" sz="45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Бажано</a:t>
            </a:r>
            <a:r>
              <a:rPr lang="ru-RU" sz="45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використовувати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синхронне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і </a:t>
            </a:r>
            <a:r>
              <a:rPr lang="ru-RU" sz="45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асинхронне</a:t>
            </a:r>
            <a:r>
              <a:rPr lang="ru-RU" sz="45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навчання</a:t>
            </a:r>
            <a:r>
              <a:rPr lang="ru-RU" sz="4500" dirty="0" smtClean="0">
                <a:solidFill>
                  <a:schemeClr val="bg1"/>
                </a:solidFill>
                <a:latin typeface="Impact" panose="020B0806030902050204" pitchFamily="34" charset="0"/>
              </a:rPr>
              <a:t>.</a:t>
            </a:r>
          </a:p>
          <a:p>
            <a:r>
              <a:rPr lang="ru-RU" sz="45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rgbClr val="C00000"/>
                </a:solidFill>
                <a:latin typeface="Impact" panose="020B0806030902050204" pitchFamily="34" charset="0"/>
              </a:rPr>
              <a:t>Синхронне</a:t>
            </a:r>
            <a:r>
              <a:rPr lang="ru-RU" sz="4500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rgbClr val="C00000"/>
                </a:solidFill>
                <a:latin typeface="Impact" panose="020B0806030902050204" pitchFamily="34" charset="0"/>
              </a:rPr>
              <a:t>навчання</a:t>
            </a:r>
            <a:r>
              <a:rPr lang="ru-RU" sz="4500" dirty="0">
                <a:solidFill>
                  <a:srgbClr val="C00000"/>
                </a:solidFill>
                <a:latin typeface="Impact" panose="020B0806030902050204" pitchFamily="34" charset="0"/>
              </a:rPr>
              <a:t> 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–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це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процес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, коли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відбувається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smtClean="0">
                <a:solidFill>
                  <a:schemeClr val="bg1"/>
                </a:solidFill>
                <a:latin typeface="Impact" panose="020B0806030902050204" pitchFamily="34" charset="0"/>
              </a:rPr>
              <a:t>онлайн-</a:t>
            </a:r>
            <a:r>
              <a:rPr lang="ru-RU" sz="45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заняття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.</a:t>
            </a:r>
            <a:endParaRPr lang="ru-RU" sz="4500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ru-RU" sz="45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 smtClean="0">
                <a:solidFill>
                  <a:srgbClr val="C00000"/>
                </a:solidFill>
                <a:latin typeface="Impact" panose="020B0806030902050204" pitchFamily="34" charset="0"/>
              </a:rPr>
              <a:t>Асинхронне</a:t>
            </a:r>
            <a:r>
              <a:rPr lang="ru-RU" sz="45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– коли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вихователь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записує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відеозаняття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або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мотиваційне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відео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і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передає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його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батькам для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самостійного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опрацювання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дітьми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.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Якщо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дитина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не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може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самостійно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опрацювати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наданий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матеріал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, то батьки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опрацьовують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його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разом </a:t>
            </a:r>
            <a:r>
              <a:rPr lang="ru-RU" sz="4500" dirty="0" err="1">
                <a:solidFill>
                  <a:schemeClr val="bg1"/>
                </a:solidFill>
                <a:latin typeface="Impact" panose="020B0806030902050204" pitchFamily="34" charset="0"/>
              </a:rPr>
              <a:t>із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5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дитиною</a:t>
            </a:r>
            <a:r>
              <a:rPr lang="ru-RU" sz="45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endParaRPr lang="ru-RU" sz="4500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ru-RU" sz="48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Особливу</a:t>
            </a:r>
            <a:r>
              <a:rPr lang="ru-RU" sz="48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увагу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треба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звернути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на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організацію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дистанційної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дітей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з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особливими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освітніми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потребами (</a:t>
            </a:r>
            <a:r>
              <a:rPr lang="ru-RU" sz="48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Рекомендується</a:t>
            </a:r>
            <a:r>
              <a:rPr lang="ru-RU" sz="48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здійснити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перехід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від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прямої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моделі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надання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освітніх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послуг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до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тренерсько</a:t>
            </a:r>
            <a:r>
              <a:rPr lang="uk-UA" sz="4800" dirty="0">
                <a:solidFill>
                  <a:schemeClr val="bg1"/>
                </a:solidFill>
                <a:latin typeface="Impact" panose="020B0806030902050204" pitchFamily="34" charset="0"/>
              </a:rPr>
              <a:t>ї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: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вихователь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переважно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консультує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батьків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дитини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з ООП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щодо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того, як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її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розвивати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, як правильно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заспокоїти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, як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впоратися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з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агресією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чи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істерикою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тощо</a:t>
            </a:r>
            <a:r>
              <a:rPr lang="ru-RU" sz="4800" dirty="0" smtClean="0">
                <a:solidFill>
                  <a:schemeClr val="bg1"/>
                </a:solidFill>
                <a:latin typeface="Impact" panose="020B0806030902050204" pitchFamily="34" charset="0"/>
              </a:rPr>
              <a:t>.) Педагог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безпосередньо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не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має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контакту з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дитиною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з ООП, але через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батьків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може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продовжити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її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Impact" panose="020B0806030902050204" pitchFamily="34" charset="0"/>
              </a:rPr>
              <a:t>розвиток</a:t>
            </a:r>
            <a:r>
              <a:rPr lang="ru-RU" sz="4800" dirty="0">
                <a:solidFill>
                  <a:schemeClr val="bg1"/>
                </a:solidFill>
                <a:latin typeface="Impact" panose="020B0806030902050204" pitchFamily="34" charset="0"/>
              </a:rPr>
              <a:t> та </a:t>
            </a:r>
            <a:r>
              <a:rPr lang="ru-RU" sz="48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освіту</a:t>
            </a:r>
            <a:r>
              <a:rPr lang="ru-RU" sz="4800" dirty="0" smtClean="0">
                <a:solidFill>
                  <a:schemeClr val="bg1"/>
                </a:solidFill>
                <a:latin typeface="Impact" panose="020B0806030902050204" pitchFamily="34" charset="0"/>
              </a:rPr>
              <a:t>.</a:t>
            </a:r>
            <a:endParaRPr lang="ru-RU" sz="48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ru-RU" sz="4500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lvl="0"/>
            <a:r>
              <a:rPr lang="ru-RU" sz="5900" i="1" dirty="0" err="1" smtClean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Освітню</a:t>
            </a:r>
            <a:r>
              <a:rPr lang="ru-RU" sz="5900" i="1" dirty="0" smtClean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роботу в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дистанційного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вихователі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долучаються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музичні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900" i="1" dirty="0" err="1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5900" i="1" dirty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психологи </a:t>
            </a:r>
            <a:r>
              <a:rPr lang="ru-RU" sz="5900" i="1" dirty="0" smtClean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900" i="1" dirty="0" err="1" smtClean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вчителі</a:t>
            </a:r>
            <a:r>
              <a:rPr lang="ru-RU" sz="5900" i="1" dirty="0" smtClean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5900" i="1" dirty="0" err="1" smtClean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логопеди</a:t>
            </a:r>
            <a:r>
              <a:rPr lang="ru-RU" sz="5900" i="1" dirty="0" smtClean="0">
                <a:solidFill>
                  <a:srgbClr val="C000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900" i="1" dirty="0">
              <a:solidFill>
                <a:srgbClr val="C00000"/>
              </a:solidFill>
              <a:latin typeface="Impact" panose="020B080603090205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273699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                      </a:t>
            </a:r>
            <a:r>
              <a:rPr lang="ru-RU" sz="36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Організація</a:t>
            </a:r>
            <a:r>
              <a:rPr lang="ru-RU" sz="3600" b="1" i="1" dirty="0" smtClean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дистанційної</a:t>
            </a:r>
            <a:r>
              <a:rPr lang="ru-RU" sz="36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36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роботи</a:t>
            </a:r>
            <a:r>
              <a:rPr lang="ru-RU" sz="3600" b="1" i="1" dirty="0">
                <a:solidFill>
                  <a:srgbClr val="FFFF00"/>
                </a:solidFill>
                <a:latin typeface="Impact" panose="020B0806030902050204" pitchFamily="34" charset="0"/>
              </a:rPr>
              <a:t> з </a:t>
            </a:r>
            <a:r>
              <a:rPr lang="ru-RU" sz="3600" b="1" i="1" dirty="0" err="1" smtClean="0">
                <a:solidFill>
                  <a:srgbClr val="FFFF00"/>
                </a:solidFill>
                <a:latin typeface="Impact" panose="020B0806030902050204" pitchFamily="34" charset="0"/>
              </a:rPr>
              <a:t>дітьми</a:t>
            </a:r>
            <a:endParaRPr lang="ru-RU" sz="3600" b="1" i="1" dirty="0" smtClean="0">
              <a:solidFill>
                <a:srgbClr val="FFFF00"/>
              </a:solidFill>
              <a:latin typeface="Impact" panose="020B0806030902050204" pitchFamily="34" charset="0"/>
            </a:endParaRPr>
          </a:p>
          <a:p>
            <a:endParaRPr lang="ru-RU" sz="2400" b="1" i="1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9936" y="980387"/>
            <a:ext cx="11466677" cy="5731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b="1" i="1" dirty="0" smtClean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«Перегляд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розважальних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телепередач,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мультфільмів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діафільмів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разу на день.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перегляду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розважальних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телевізійних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передач не повинна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перевищувати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день для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30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5-6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А у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взаємодіяти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гаджетами,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дотримуватись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правил: «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комп’ютерів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дозволяється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старшого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два рази на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(не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 разу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дня).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Безперервна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комп’ютером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повинна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перевищувати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занять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зорову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гімнастику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хронічними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хворіють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перенесених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тижнів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занять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комп’ютером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5-7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комп’ютером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раціональну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меблі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зросту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верхня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горизонталь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екрана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відеомонітора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знаходитися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очей,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відстань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очей до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екрана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не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 см.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ТЗН)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старшого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безперервна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занять з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ТЗН (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інтерактивні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відеопроектори</a:t>
            </a:r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-30 </a:t>
            </a:r>
            <a:r>
              <a:rPr lang="ru-RU" dirty="0" err="1" smtClean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 smtClean="0">
                <a:solidFill>
                  <a:schemeClr val="bg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B05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00B050"/>
              </a:solidFill>
              <a:latin typeface="Impact" panose="020B080603090205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ru-RU" sz="16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600" b="1" dirty="0" smtClean="0"/>
              <a:t>(</a:t>
            </a:r>
            <a:r>
              <a:rPr lang="ru-RU" sz="1600" b="1" dirty="0"/>
              <a:t>Наказ МОЗ </a:t>
            </a:r>
            <a:r>
              <a:rPr lang="ru-RU" sz="1600" b="1" dirty="0" err="1"/>
              <a:t>України</a:t>
            </a:r>
            <a:r>
              <a:rPr lang="ru-RU" sz="1600" b="1" dirty="0"/>
              <a:t> </a:t>
            </a:r>
            <a:r>
              <a:rPr lang="ru-RU" sz="1600" b="1" dirty="0" err="1"/>
              <a:t>від</a:t>
            </a:r>
            <a:r>
              <a:rPr lang="ru-RU" sz="1600" b="1" dirty="0"/>
              <a:t> 24.03.2016 № 234,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озділ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XIІ «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розпорядку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дня і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рухової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)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ru-RU" sz="1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1"/>
            <a:ext cx="12192000" cy="5727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3200" b="1" i="1" dirty="0" err="1" smtClean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3200" b="1" i="1" dirty="0" smtClean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санітарного</a:t>
            </a:r>
            <a:r>
              <a:rPr lang="ru-RU" sz="3200" b="1" i="1" dirty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регламенту </a:t>
            </a:r>
            <a:r>
              <a:rPr lang="ru-RU" sz="3200" b="1" i="1" dirty="0" smtClean="0">
                <a:solidFill>
                  <a:srgbClr val="FFFF00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</a:t>
            </a:r>
          </a:p>
        </p:txBody>
      </p:sp>
    </p:spTree>
    <p:extLst>
      <p:ext uri="{BB962C8B-B14F-4D97-AF65-F5344CB8AC3E}">
        <p14:creationId xmlns:p14="http://schemas.microsoft.com/office/powerpoint/2010/main" val="42405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491" y="820132"/>
            <a:ext cx="1170247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Молодший</a:t>
            </a:r>
            <a:r>
              <a:rPr 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дошкільний</a:t>
            </a:r>
            <a:r>
              <a:rPr 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вік</a:t>
            </a:r>
            <a:r>
              <a:rPr 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Будь-яка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взаємодія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можлива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лише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умови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присутності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контактної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особи (батьки,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значущий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дорослий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та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ін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.). Максимальна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кількість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осіб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під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час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– 5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дітей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і 5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дорослих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Граничні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межі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онлайн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– 15-20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Потім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бути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відключення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30-40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для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рухової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активності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й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знову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підключення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такий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же час. Не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зловживайте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часом – є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фізіологічні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особливості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цього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віку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ураховуйте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їх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!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Зміна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видів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діяльності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–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кожні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3-4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(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перемикання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уваги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якщо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це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ігрова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діяльність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(не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плутати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ігровими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прийомами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), то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тривалість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бути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збільшена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до 10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Середній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і старший </a:t>
            </a:r>
            <a:r>
              <a:rPr lang="ru-RU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дошкільний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вік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Якщо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в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дітей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уже є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досвід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спілкування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онлайн, то контактна особа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бути не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присутня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батьки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відповідають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лише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за режим та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надання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дитині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можливості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спілкуватись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Максимальна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група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– 7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дітей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Обов’язкового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проговорити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дітьми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правила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поведінки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(«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суспільна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угода»), разом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придумати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зробити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піктограми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пропозиціями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дітей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і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розіслати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батькам.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Попросити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батьків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роздрукувати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піктограми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й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повісити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поруч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із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монітором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щоб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у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разі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необхідності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можна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було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дітям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нагадати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про правила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поведінки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онлайн.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Граничні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межі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онлайн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– 20-25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Потім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бути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відключення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30-40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для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рухової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активності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й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знову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підключення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на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такий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же час.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Зміна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видів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діяльності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–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кожні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4-5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(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перемикання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уваги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якщо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це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ігрова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діяльність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(не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плутати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ігровими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прийомами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), то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тривалість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бути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збільшена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до 15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хв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Пропонуйте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проектні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типи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занять,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бажано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щоб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вони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відбивали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реалії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сьогодення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так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дітям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буде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легше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зорієнтуватись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в тому,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що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відбувається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в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соціумі</a:t>
            </a:r>
            <a:endParaRPr lang="ru-RU" sz="16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Також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є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необхідність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погодити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 батьками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їхні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можливості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роботи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пропонованими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платформами (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рівень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навичок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швидкість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інтернету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тощо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).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Якщо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передбачається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робота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із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роздатковим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матеріалом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(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розмальовки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тощо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або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потрібно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необхідне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обладнання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(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іграшки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тощо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),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відправляйте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батькам файл не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пізніше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ніж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за 3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дні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до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зустрічі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(не у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всіх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удома</a:t>
            </a:r>
            <a:r>
              <a:rPr lang="ru-RU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є принтер).</a:t>
            </a:r>
            <a:r>
              <a:rPr lang="ru-RU" dirty="0"/>
              <a:t> </a:t>
            </a:r>
            <a:endParaRPr lang="ru-RU" sz="1400" dirty="0" smtClean="0"/>
          </a:p>
          <a:p>
            <a:r>
              <a:rPr lang="ru-RU" sz="1400" dirty="0" smtClean="0"/>
              <a:t>( </a:t>
            </a:r>
            <a:r>
              <a:rPr lang="ru-RU" sz="1400" dirty="0"/>
              <a:t>К. </a:t>
            </a:r>
            <a:r>
              <a:rPr lang="ru-RU" sz="1400" dirty="0" err="1"/>
              <a:t>Крутій</a:t>
            </a:r>
            <a:r>
              <a:rPr lang="ru-RU" sz="1400" dirty="0" smtClean="0"/>
              <a:t>, «</a:t>
            </a:r>
            <a:r>
              <a:rPr lang="ru-RU" sz="1400" dirty="0" err="1" smtClean="0"/>
              <a:t>Проблеми</a:t>
            </a:r>
            <a:r>
              <a:rPr lang="ru-RU" sz="1400" dirty="0" smtClean="0"/>
              <a:t> </a:t>
            </a:r>
            <a:r>
              <a:rPr lang="ru-RU" sz="1400" dirty="0" err="1" smtClean="0"/>
              <a:t>дистанційної</a:t>
            </a:r>
            <a:r>
              <a:rPr lang="ru-RU" sz="1400" dirty="0" smtClean="0"/>
              <a:t> 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 </a:t>
            </a:r>
            <a:r>
              <a:rPr lang="ru-RU" sz="1400" dirty="0" err="1" smtClean="0"/>
              <a:t>дошкільнят</a:t>
            </a:r>
            <a:r>
              <a:rPr lang="ru-RU" sz="1400" dirty="0" smtClean="0"/>
              <a:t>», </a:t>
            </a:r>
            <a:r>
              <a:rPr lang="ru-RU" sz="1400" dirty="0" err="1" smtClean="0"/>
              <a:t>Круглий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стіл</a:t>
            </a:r>
            <a:r>
              <a:rPr lang="ru-RU" sz="1400" dirty="0" smtClean="0"/>
              <a:t> «ДВ» , </a:t>
            </a:r>
            <a:r>
              <a:rPr lang="ru-RU" sz="1400" dirty="0"/>
              <a:t>«</a:t>
            </a:r>
            <a:r>
              <a:rPr lang="ru-RU" sz="1400" dirty="0" err="1"/>
              <a:t>Дошкільне</a:t>
            </a:r>
            <a:r>
              <a:rPr lang="ru-RU" sz="1400" dirty="0"/>
              <a:t> </a:t>
            </a:r>
            <a:r>
              <a:rPr lang="ru-RU" sz="1400" dirty="0" err="1"/>
              <a:t>виховання</a:t>
            </a:r>
            <a:r>
              <a:rPr lang="ru-RU" sz="1400" dirty="0" smtClean="0"/>
              <a:t>» 2020 №</a:t>
            </a:r>
            <a:r>
              <a:rPr lang="ru-RU" sz="1400" dirty="0"/>
              <a:t>5 )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946" y="0"/>
            <a:ext cx="12118109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Особливості</a:t>
            </a:r>
            <a:r>
              <a:rPr lang="ru-RU" sz="32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дистантної</a:t>
            </a:r>
            <a:r>
              <a:rPr lang="ru-RU" sz="32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освіти</a:t>
            </a:r>
            <a:r>
              <a:rPr lang="ru-RU" sz="3200" b="1" i="1" dirty="0">
                <a:solidFill>
                  <a:srgbClr val="FFFF00"/>
                </a:solidFill>
                <a:latin typeface="Impact" panose="020B0806030902050204" pitchFamily="34" charset="0"/>
              </a:rPr>
              <a:t> для </a:t>
            </a:r>
            <a:r>
              <a:rPr lang="ru-RU" sz="32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кожної</a:t>
            </a:r>
            <a:r>
              <a:rPr lang="ru-RU" sz="32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вікової</a:t>
            </a:r>
            <a:r>
              <a:rPr lang="ru-RU" sz="32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категорії</a:t>
            </a:r>
            <a:r>
              <a:rPr lang="ru-RU" sz="3200" b="1" i="1" dirty="0">
                <a:solidFill>
                  <a:srgbClr val="FFFF00"/>
                </a:solidFill>
                <a:latin typeface="Impact" panose="020B0806030902050204" pitchFamily="34" charset="0"/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  <a:latin typeface="Impact" panose="020B0806030902050204" pitchFamily="34" charset="0"/>
              </a:rPr>
              <a:t>дітей</a:t>
            </a:r>
            <a:r>
              <a:rPr lang="ru-RU" sz="3200" dirty="0"/>
              <a:t>. </a:t>
            </a:r>
            <a:r>
              <a:rPr lang="ru-RU" sz="3200" dirty="0" smtClean="0"/>
              <a:t> 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1179</TotalTime>
  <Words>2774</Words>
  <Application>Microsoft Office PowerPoint</Application>
  <PresentationFormat>Произвольный</PresentationFormat>
  <Paragraphs>142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Сектор</vt:lpstr>
      <vt:lpstr> </vt:lpstr>
      <vt:lpstr>  Нормативно – правове  забезпечкння дошкільної освіти </vt:lpstr>
      <vt:lpstr>Презентация PowerPoint</vt:lpstr>
      <vt:lpstr>Презентация PowerPoint</vt:lpstr>
      <vt:lpstr>Презентация PowerPoint</vt:lpstr>
      <vt:lpstr>Презентация PowerPoint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Поради педагогам</vt:lpstr>
      <vt:lpstr> Поради педагогам</vt:lpstr>
      <vt:lpstr>Презентация PowerPoint</vt:lpstr>
      <vt:lpstr>Сторінка ресурсів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НР</cp:lastModifiedBy>
  <cp:revision>110</cp:revision>
  <dcterms:created xsi:type="dcterms:W3CDTF">2022-09-06T12:32:20Z</dcterms:created>
  <dcterms:modified xsi:type="dcterms:W3CDTF">2022-12-06T21:16:46Z</dcterms:modified>
</cp:coreProperties>
</file>